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1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Development work</c:v>
                </c:pt>
              </c:strCache>
            </c:strRef>
          </c:tx>
          <c:spPr>
            <a:solidFill>
              <a:srgbClr val="F2B134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1" i="0" strike="noStrike" sz="1050" u="none">
                    <a:solidFill>
                      <a:srgbClr val="F4F0E8"/>
                    </a:solidFill>
                    <a:latin typeface="Georgia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Leo Park @Leo</c:v>
                  </c:pt>
                  <c:pt idx="1">
                    <c:v>Nina Rao @Nina</c:v>
                  </c:pt>
                  <c:pt idx="2">
                    <c:v>Maya Lin @Maya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18</c:v>
                </c:pt>
                <c:pt idx="1">
                  <c:v>14</c:v>
                </c:pt>
                <c:pt idx="2">
                  <c:v>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Features submitted</c:v>
                </c:pt>
              </c:strCache>
            </c:strRef>
          </c:tx>
          <c:spPr>
            <a:solidFill>
              <a:srgbClr val="B9BFC9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1" i="0" strike="noStrike" sz="1050" u="none">
                    <a:solidFill>
                      <a:srgbClr val="F4F0E8"/>
                    </a:solidFill>
                    <a:latin typeface="Georgia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Leo Park @Leo</c:v>
                  </c:pt>
                  <c:pt idx="1">
                    <c:v>Nina Rao @Nina</c:v>
                  </c:pt>
                  <c:pt idx="2">
                    <c:v>Maya Lin @Maya</c:v>
                  </c:pt>
                </c:lvl>
              </c:multiLvlStrCache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Features approved</c:v>
                </c:pt>
              </c:strCache>
            </c:strRef>
          </c:tx>
          <c:spPr>
            <a:solidFill>
              <a:srgbClr val="5CC8D7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1" i="0" strike="noStrike" sz="1050" u="none">
                    <a:solidFill>
                      <a:srgbClr val="F4F0E8"/>
                    </a:solidFill>
                    <a:latin typeface="Georgia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Leo Park @Leo</c:v>
                  </c:pt>
                  <c:pt idx="1">
                    <c:v>Nina Rao @Nina</c:v>
                  </c:pt>
                  <c:pt idx="2">
                    <c:v>Maya Lin @Maya</c:v>
                  </c:pt>
                </c:lvl>
              </c:multiLvlStrCache>
            </c:multiLvl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Reviews given</c:v>
                </c:pt>
              </c:strCache>
            </c:strRef>
          </c:tx>
          <c:spPr>
            <a:solidFill>
              <a:srgbClr val="6B7482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1" i="0" strike="noStrike" sz="1050" u="none">
                    <a:solidFill>
                      <a:srgbClr val="F4F0E8"/>
                    </a:solidFill>
                    <a:latin typeface="Georgia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Leo Park @Leo</c:v>
                  </c:pt>
                  <c:pt idx="1">
                    <c:v>Nina Rao @Nina</c:v>
                  </c:pt>
                  <c:pt idx="2">
                    <c:v>Maya Lin @Maya</c:v>
                  </c:pt>
                </c:lvl>
              </c:multiLvlStrCache>
            </c:multiLvl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3</c:v>
                </c:pt>
                <c:pt idx="2">
                  <c:v>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1" i="0" strike="noStrike" sz="1050" u="none">
                  <a:solidFill>
                    <a:srgbClr val="F4F0E8"/>
                  </a:solidFill>
                  <a:latin typeface="Georgia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7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F4F0E8"/>
                </a:solidFill>
                <a:latin typeface="Georgia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1050">
              <a:solidFill>
                <a:srgbClr val="F4F0E8"/>
              </a:solidFill>
              <a:latin typeface="Georgia"/>
              <a:cs typeface="Georgia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1.xml"/><Relationship Id="rId1" Type="http://schemas.openxmlformats.org/officeDocument/2006/relationships/image" Target="../media/image-10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16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63840" y="1097280"/>
            <a:ext cx="3685032" cy="274320"/>
          </a:xfrm>
          <a:prstGeom prst="rect">
            <a:avLst/>
          </a:prstGeom>
          <a:solidFill>
            <a:srgbClr val="36393E"/>
          </a:solidFill>
          <a:ln/>
        </p:spPr>
      </p:sp>
      <p:sp>
        <p:nvSpPr>
          <p:cNvPr id="3" name="Shape 1"/>
          <p:cNvSpPr/>
          <p:nvPr/>
        </p:nvSpPr>
        <p:spPr>
          <a:xfrm>
            <a:off x="7863840" y="1097280"/>
            <a:ext cx="3685032" cy="274320"/>
          </a:xfrm>
          <a:prstGeom prst="rect">
            <a:avLst/>
          </a:prstGeom>
          <a:solidFill>
            <a:srgbClr val="F2B134"/>
          </a:solidFill>
          <a:ln/>
        </p:spPr>
      </p:sp>
      <p:sp>
        <p:nvSpPr>
          <p:cNvPr id="4" name="Shape 2"/>
          <p:cNvSpPr/>
          <p:nvPr/>
        </p:nvSpPr>
        <p:spPr>
          <a:xfrm>
            <a:off x="7863840" y="1810512"/>
            <a:ext cx="3685032" cy="274320"/>
          </a:xfrm>
          <a:prstGeom prst="rect">
            <a:avLst/>
          </a:prstGeom>
          <a:solidFill>
            <a:srgbClr val="36393E"/>
          </a:solidFill>
          <a:ln/>
        </p:spPr>
      </p:sp>
      <p:sp>
        <p:nvSpPr>
          <p:cNvPr id="5" name="Shape 3"/>
          <p:cNvSpPr/>
          <p:nvPr/>
        </p:nvSpPr>
        <p:spPr>
          <a:xfrm>
            <a:off x="7863840" y="1810512"/>
            <a:ext cx="3021726" cy="274320"/>
          </a:xfrm>
          <a:prstGeom prst="rect">
            <a:avLst/>
          </a:prstGeom>
          <a:solidFill>
            <a:srgbClr val="B9BFC9"/>
          </a:solidFill>
          <a:ln/>
        </p:spPr>
      </p:sp>
      <p:sp>
        <p:nvSpPr>
          <p:cNvPr id="6" name="Shape 4"/>
          <p:cNvSpPr/>
          <p:nvPr/>
        </p:nvSpPr>
        <p:spPr>
          <a:xfrm>
            <a:off x="7863840" y="2523744"/>
            <a:ext cx="3685032" cy="274320"/>
          </a:xfrm>
          <a:prstGeom prst="rect">
            <a:avLst/>
          </a:prstGeom>
          <a:solidFill>
            <a:srgbClr val="36393E"/>
          </a:solidFill>
          <a:ln/>
        </p:spPr>
      </p:sp>
      <p:sp>
        <p:nvSpPr>
          <p:cNvPr id="7" name="Shape 5"/>
          <p:cNvSpPr/>
          <p:nvPr/>
        </p:nvSpPr>
        <p:spPr>
          <a:xfrm>
            <a:off x="7863840" y="2523744"/>
            <a:ext cx="2432121" cy="274320"/>
          </a:xfrm>
          <a:prstGeom prst="rect">
            <a:avLst/>
          </a:prstGeom>
          <a:solidFill>
            <a:srgbClr val="B9BFC9"/>
          </a:solidFill>
          <a:ln/>
        </p:spPr>
      </p:sp>
      <p:sp>
        <p:nvSpPr>
          <p:cNvPr id="8" name="Shape 6"/>
          <p:cNvSpPr/>
          <p:nvPr/>
        </p:nvSpPr>
        <p:spPr>
          <a:xfrm>
            <a:off x="7863840" y="3236976"/>
            <a:ext cx="3685032" cy="274320"/>
          </a:xfrm>
          <a:prstGeom prst="rect">
            <a:avLst/>
          </a:prstGeom>
          <a:solidFill>
            <a:srgbClr val="36393E"/>
          </a:solidFill>
          <a:ln/>
        </p:spPr>
      </p:sp>
      <p:sp>
        <p:nvSpPr>
          <p:cNvPr id="9" name="Shape 7"/>
          <p:cNvSpPr/>
          <p:nvPr/>
        </p:nvSpPr>
        <p:spPr>
          <a:xfrm>
            <a:off x="7863840" y="3236976"/>
            <a:ext cx="1916217" cy="274320"/>
          </a:xfrm>
          <a:prstGeom prst="rect">
            <a:avLst/>
          </a:prstGeom>
          <a:solidFill>
            <a:srgbClr val="B9BFC9"/>
          </a:solidFill>
          <a:ln/>
        </p:spPr>
      </p:sp>
      <p:sp>
        <p:nvSpPr>
          <p:cNvPr id="10" name="Shape 8"/>
          <p:cNvSpPr/>
          <p:nvPr/>
        </p:nvSpPr>
        <p:spPr>
          <a:xfrm>
            <a:off x="7863840" y="3950208"/>
            <a:ext cx="3685032" cy="274320"/>
          </a:xfrm>
          <a:prstGeom prst="rect">
            <a:avLst/>
          </a:prstGeom>
          <a:solidFill>
            <a:srgbClr val="36393E"/>
          </a:solidFill>
          <a:ln/>
        </p:spPr>
      </p:sp>
      <p:sp>
        <p:nvSpPr>
          <p:cNvPr id="11" name="Shape 9"/>
          <p:cNvSpPr/>
          <p:nvPr/>
        </p:nvSpPr>
        <p:spPr>
          <a:xfrm>
            <a:off x="7863840" y="3950208"/>
            <a:ext cx="1400312" cy="274320"/>
          </a:xfrm>
          <a:prstGeom prst="rect">
            <a:avLst/>
          </a:prstGeom>
          <a:solidFill>
            <a:srgbClr val="B9BFC9"/>
          </a:solidFill>
          <a:ln/>
        </p:spPr>
      </p:sp>
      <p:sp>
        <p:nvSpPr>
          <p:cNvPr id="12" name="Shape 10"/>
          <p:cNvSpPr/>
          <p:nvPr/>
        </p:nvSpPr>
        <p:spPr>
          <a:xfrm>
            <a:off x="7863840" y="4663440"/>
            <a:ext cx="3685032" cy="274320"/>
          </a:xfrm>
          <a:prstGeom prst="rect">
            <a:avLst/>
          </a:prstGeom>
          <a:solidFill>
            <a:srgbClr val="36393E"/>
          </a:solidFill>
          <a:ln/>
        </p:spPr>
      </p:sp>
      <p:sp>
        <p:nvSpPr>
          <p:cNvPr id="13" name="Shape 11"/>
          <p:cNvSpPr/>
          <p:nvPr/>
        </p:nvSpPr>
        <p:spPr>
          <a:xfrm>
            <a:off x="7863840" y="4663440"/>
            <a:ext cx="884408" cy="274320"/>
          </a:xfrm>
          <a:prstGeom prst="rect">
            <a:avLst/>
          </a:prstGeom>
          <a:solidFill>
            <a:srgbClr val="B9BFC9"/>
          </a:solidFill>
          <a:ln/>
        </p:spPr>
      </p:sp>
      <p:pic>
        <p:nvPicPr>
          <p:cNvPr id="14" name="Image 0" descr="/var/folders/lw/rmylcyvd5rjfxk9g1z9rrm8w0000gq/T/showship-deck-4BUm0H/logo_trimm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566928"/>
            <a:ext cx="489642" cy="566928"/>
          </a:xfrm>
          <a:prstGeom prst="rect">
            <a:avLst/>
          </a:prstGeom>
        </p:spPr>
      </p:pic>
      <p:sp>
        <p:nvSpPr>
          <p:cNvPr id="15" name="Text 12"/>
          <p:cNvSpPr/>
          <p:nvPr/>
        </p:nvSpPr>
        <p:spPr>
          <a:xfrm>
            <a:off x="1371600" y="566928"/>
            <a:ext cx="5486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640080" y="224028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2B1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Progress report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640080" y="2651760"/>
            <a:ext cx="67665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0000"/>
              </a:lnSpc>
              <a:buNone/>
            </a:pPr>
            <a:r>
              <a:rPr lang="en-US" sz="4400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Weekly Development</a:t>
            </a:r>
            <a:endParaRPr lang="en-US" sz="44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4400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Progress Report</a:t>
            </a:r>
            <a:endParaRPr lang="en-US" sz="4400" dirty="0"/>
          </a:p>
        </p:txBody>
      </p:sp>
      <p:sp>
        <p:nvSpPr>
          <p:cNvPr id="18" name="Shape 15"/>
          <p:cNvSpPr/>
          <p:nvPr/>
        </p:nvSpPr>
        <p:spPr>
          <a:xfrm>
            <a:off x="640080" y="5440680"/>
            <a:ext cx="6035040" cy="0"/>
          </a:xfrm>
          <a:prstGeom prst="line">
            <a:avLst/>
          </a:prstGeom>
          <a:noFill/>
          <a:ln w="12700">
            <a:solidFill>
              <a:srgbClr val="46494E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40080" y="5577840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29A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Presenter</a:t>
            </a:r>
            <a:endParaRPr lang="en-US" sz="1100" dirty="0"/>
          </a:p>
        </p:txBody>
      </p:sp>
      <p:sp>
        <p:nvSpPr>
          <p:cNvPr id="20" name="Text 17"/>
          <p:cNvSpPr/>
          <p:nvPr/>
        </p:nvSpPr>
        <p:spPr>
          <a:xfrm>
            <a:off x="640080" y="5833872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Maya Lin @Maya</a:t>
            </a:r>
            <a:endParaRPr lang="en-US" sz="1500" dirty="0"/>
          </a:p>
        </p:txBody>
      </p:sp>
      <p:sp>
        <p:nvSpPr>
          <p:cNvPr id="21" name="Text 18"/>
          <p:cNvSpPr/>
          <p:nvPr/>
        </p:nvSpPr>
        <p:spPr>
          <a:xfrm>
            <a:off x="3840480" y="5577840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29A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Date</a:t>
            </a:r>
            <a:endParaRPr lang="en-US" sz="1100" dirty="0"/>
          </a:p>
        </p:txBody>
      </p:sp>
      <p:sp>
        <p:nvSpPr>
          <p:cNvPr id="22" name="Text 19"/>
          <p:cNvSpPr/>
          <p:nvPr/>
        </p:nvSpPr>
        <p:spPr>
          <a:xfrm>
            <a:off x="3840480" y="5833872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October 9, 2026</a:t>
            </a:r>
            <a:endParaRPr lang="en-US" sz="1500" dirty="0"/>
          </a:p>
        </p:txBody>
      </p:sp>
      <p:sp>
        <p:nvSpPr>
          <p:cNvPr id="23" name="Text 20"/>
          <p:cNvSpPr/>
          <p:nvPr/>
        </p:nvSpPr>
        <p:spPr>
          <a:xfrm>
            <a:off x="640080" y="63550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29A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Shipped with </a:t>
            </a:r>
            <a:pPr indent="0" marL="0">
              <a:buNone/>
            </a:pPr>
            <a:r>
              <a:rPr lang="en-US" sz="1100" b="1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Showship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216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81328"/>
          </a:xfrm>
          <a:prstGeom prst="rect">
            <a:avLst/>
          </a:prstGeom>
          <a:solidFill>
            <a:srgbClr val="2326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481328"/>
            <a:ext cx="12191695" cy="36576"/>
          </a:xfrm>
          <a:prstGeom prst="rect">
            <a:avLst/>
          </a:prstGeom>
          <a:solidFill>
            <a:srgbClr val="F2B134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36576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2B1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Executive Summary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0177272" y="274320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800" i="1" dirty="0">
                <a:solidFill>
                  <a:srgbClr val="929A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640080" y="731520"/>
            <a:ext cx="109087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Week at a Glance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640080" y="6446520"/>
            <a:ext cx="6400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29A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October 9, 2026</a:t>
            </a:r>
            <a:endParaRPr lang="en-US" sz="1100" dirty="0"/>
          </a:p>
        </p:txBody>
      </p:sp>
      <p:pic>
        <p:nvPicPr>
          <p:cNvPr id="8" name="Image 0" descr="/var/folders/lw/rmylcyvd5rjfxk9g1z9rrm8w0000gq/T/showship-deck-4BUm0H/paper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0928" y="6464808"/>
            <a:ext cx="201168" cy="20116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9966960" y="6446520"/>
            <a:ext cx="15819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29A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Shipped with </a:t>
            </a:r>
            <a:pPr indent="0" marL="0">
              <a:buNone/>
            </a:pPr>
            <a:r>
              <a:rPr lang="en-US" sz="1100" b="1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Showship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640080" y="1783080"/>
            <a:ext cx="4754880" cy="3520440"/>
          </a:xfrm>
          <a:prstGeom prst="rect">
            <a:avLst/>
          </a:prstGeom>
          <a:solidFill>
            <a:srgbClr val="23262C"/>
          </a:solidFill>
          <a:ln/>
        </p:spPr>
      </p:sp>
      <p:sp>
        <p:nvSpPr>
          <p:cNvPr id="11" name="Text 8"/>
          <p:cNvSpPr/>
          <p:nvPr/>
        </p:nvSpPr>
        <p:spPr>
          <a:xfrm>
            <a:off x="914400" y="201168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2B1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 Store Release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914400" y="2331720"/>
            <a:ext cx="4206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200" b="1" dirty="0">
                <a:solidFill>
                  <a:srgbClr val="F2B13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100%</a:t>
            </a:r>
            <a:endParaRPr lang="en-US" sz="7200" dirty="0"/>
          </a:p>
        </p:txBody>
      </p:sp>
      <p:sp>
        <p:nvSpPr>
          <p:cNvPr id="13" name="Text 10"/>
          <p:cNvSpPr/>
          <p:nvPr/>
        </p:nvSpPr>
        <p:spPr>
          <a:xfrm>
            <a:off x="914400" y="352044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Developer Account Verified</a:t>
            </a:r>
            <a:endParaRPr lang="en-US" sz="1800" dirty="0"/>
          </a:p>
        </p:txBody>
      </p:sp>
      <p:sp>
        <p:nvSpPr>
          <p:cNvPr id="14" name="Shape 11"/>
          <p:cNvSpPr/>
          <p:nvPr/>
        </p:nvSpPr>
        <p:spPr>
          <a:xfrm>
            <a:off x="914400" y="4069080"/>
            <a:ext cx="998525" cy="274320"/>
          </a:xfrm>
          <a:prstGeom prst="rect">
            <a:avLst/>
          </a:prstGeom>
          <a:solidFill>
            <a:srgbClr val="F2B134"/>
          </a:solidFill>
          <a:ln/>
        </p:spPr>
      </p:sp>
      <p:sp>
        <p:nvSpPr>
          <p:cNvPr id="15" name="Text 12"/>
          <p:cNvSpPr/>
          <p:nvPr/>
        </p:nvSpPr>
        <p:spPr>
          <a:xfrm>
            <a:off x="914400" y="4069080"/>
            <a:ext cx="99852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216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Completed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914400" y="4434840"/>
            <a:ext cx="4206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9BF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Apple approved our company account; the app is now in TestFlight.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5669280" y="1783080"/>
            <a:ext cx="5879592" cy="1668780"/>
          </a:xfrm>
          <a:prstGeom prst="rect">
            <a:avLst/>
          </a:prstGeom>
          <a:solidFill>
            <a:srgbClr val="23262C"/>
          </a:solidFill>
          <a:ln/>
        </p:spPr>
      </p:sp>
      <p:sp>
        <p:nvSpPr>
          <p:cNvPr id="18" name="Text 15"/>
          <p:cNvSpPr/>
          <p:nvPr/>
        </p:nvSpPr>
        <p:spPr>
          <a:xfrm>
            <a:off x="5897880" y="1874520"/>
            <a:ext cx="1508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5CC8D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65%</a:t>
            </a:r>
            <a:endParaRPr lang="en-US" sz="3400" dirty="0"/>
          </a:p>
        </p:txBody>
      </p:sp>
      <p:sp>
        <p:nvSpPr>
          <p:cNvPr id="19" name="Shape 16"/>
          <p:cNvSpPr/>
          <p:nvPr/>
        </p:nvSpPr>
        <p:spPr>
          <a:xfrm>
            <a:off x="5897880" y="3086100"/>
            <a:ext cx="918058" cy="274320"/>
          </a:xfrm>
          <a:prstGeom prst="rect">
            <a:avLst/>
          </a:prstGeom>
          <a:ln w="12700">
            <a:solidFill>
              <a:srgbClr val="5CC8D7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5897880" y="3086100"/>
            <a:ext cx="91805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5CC8D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track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7498080" y="1856232"/>
            <a:ext cx="38679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CC8D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ClinicBook · Patient &amp; Clinic</a:t>
            </a:r>
            <a:endParaRPr lang="en-US" sz="1100" dirty="0"/>
          </a:p>
        </p:txBody>
      </p:sp>
      <p:sp>
        <p:nvSpPr>
          <p:cNvPr id="22" name="Text 19"/>
          <p:cNvSpPr/>
          <p:nvPr/>
        </p:nvSpPr>
        <p:spPr>
          <a:xfrm>
            <a:off x="7498080" y="2093976"/>
            <a:ext cx="3867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 of 8 Phases Complete</a:t>
            </a:r>
            <a:endParaRPr lang="en-US" sz="1400" dirty="0"/>
          </a:p>
        </p:txBody>
      </p:sp>
      <p:sp>
        <p:nvSpPr>
          <p:cNvPr id="23" name="Text 20"/>
          <p:cNvSpPr/>
          <p:nvPr/>
        </p:nvSpPr>
        <p:spPr>
          <a:xfrm>
            <a:off x="7498080" y="2386584"/>
            <a:ext cx="3867912" cy="1010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B9BF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Patient app and clinic dashboard are being built in parallel.</a:t>
            </a:r>
            <a:endParaRPr lang="en-US" sz="1150" dirty="0"/>
          </a:p>
        </p:txBody>
      </p:sp>
      <p:sp>
        <p:nvSpPr>
          <p:cNvPr id="24" name="Shape 21"/>
          <p:cNvSpPr/>
          <p:nvPr/>
        </p:nvSpPr>
        <p:spPr>
          <a:xfrm>
            <a:off x="5669280" y="3634740"/>
            <a:ext cx="5879592" cy="1668780"/>
          </a:xfrm>
          <a:prstGeom prst="rect">
            <a:avLst/>
          </a:prstGeom>
          <a:solidFill>
            <a:srgbClr val="23262C"/>
          </a:solidFill>
          <a:ln/>
        </p:spPr>
      </p:sp>
      <p:sp>
        <p:nvSpPr>
          <p:cNvPr id="25" name="Text 22"/>
          <p:cNvSpPr/>
          <p:nvPr/>
        </p:nvSpPr>
        <p:spPr>
          <a:xfrm>
            <a:off x="5897880" y="3726180"/>
            <a:ext cx="1508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A99B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/ 2</a:t>
            </a:r>
            <a:endParaRPr lang="en-US" sz="2400" dirty="0"/>
          </a:p>
        </p:txBody>
      </p:sp>
      <p:sp>
        <p:nvSpPr>
          <p:cNvPr id="26" name="Shape 23"/>
          <p:cNvSpPr/>
          <p:nvPr/>
        </p:nvSpPr>
        <p:spPr>
          <a:xfrm>
            <a:off x="5897880" y="4937760"/>
            <a:ext cx="918058" cy="274320"/>
          </a:xfrm>
          <a:prstGeom prst="rect">
            <a:avLst/>
          </a:prstGeom>
          <a:ln w="12700">
            <a:solidFill>
              <a:srgbClr val="A99BFF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5897880" y="4937760"/>
            <a:ext cx="91805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A99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track</a:t>
            </a:r>
            <a:endParaRPr lang="en-US" sz="1100" dirty="0"/>
          </a:p>
        </p:txBody>
      </p:sp>
      <p:sp>
        <p:nvSpPr>
          <p:cNvPr id="28" name="Text 25"/>
          <p:cNvSpPr/>
          <p:nvPr/>
        </p:nvSpPr>
        <p:spPr>
          <a:xfrm>
            <a:off x="7498080" y="3707892"/>
            <a:ext cx="38679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A99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PulseBoard Analytics</a:t>
            </a:r>
            <a:endParaRPr lang="en-US" sz="1100" dirty="0"/>
          </a:p>
        </p:txBody>
      </p:sp>
      <p:sp>
        <p:nvSpPr>
          <p:cNvPr id="29" name="Text 26"/>
          <p:cNvSpPr/>
          <p:nvPr/>
        </p:nvSpPr>
        <p:spPr>
          <a:xfrm>
            <a:off x="7498080" y="3945636"/>
            <a:ext cx="3867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Workstreams Complete</a:t>
            </a:r>
            <a:endParaRPr lang="en-US" sz="1400" dirty="0"/>
          </a:p>
        </p:txBody>
      </p:sp>
      <p:sp>
        <p:nvSpPr>
          <p:cNvPr id="30" name="Text 27"/>
          <p:cNvSpPr/>
          <p:nvPr/>
        </p:nvSpPr>
        <p:spPr>
          <a:xfrm>
            <a:off x="7498080" y="4238244"/>
            <a:ext cx="3867912" cy="1010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B9BF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transfer to the new system finished; usage tracking is being rolled out.</a:t>
            </a:r>
            <a:endParaRPr lang="en-US" sz="1150" dirty="0"/>
          </a:p>
        </p:txBody>
      </p:sp>
      <p:sp>
        <p:nvSpPr>
          <p:cNvPr id="31" name="Shape 28"/>
          <p:cNvSpPr/>
          <p:nvPr/>
        </p:nvSpPr>
        <p:spPr>
          <a:xfrm>
            <a:off x="640080" y="5532120"/>
            <a:ext cx="1737360" cy="731520"/>
          </a:xfrm>
          <a:prstGeom prst="rect">
            <a:avLst/>
          </a:prstGeom>
          <a:solidFill>
            <a:srgbClr val="F2B134"/>
          </a:solidFill>
          <a:ln/>
        </p:spPr>
      </p:sp>
      <p:sp>
        <p:nvSpPr>
          <p:cNvPr id="32" name="Text 29"/>
          <p:cNvSpPr/>
          <p:nvPr/>
        </p:nvSpPr>
        <p:spPr>
          <a:xfrm>
            <a:off x="640080" y="553212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216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update</a:t>
            </a:r>
            <a:endParaRPr lang="en-US" sz="1300" dirty="0"/>
          </a:p>
        </p:txBody>
      </p:sp>
      <p:sp>
        <p:nvSpPr>
          <p:cNvPr id="33" name="Shape 30"/>
          <p:cNvSpPr/>
          <p:nvPr/>
        </p:nvSpPr>
        <p:spPr>
          <a:xfrm>
            <a:off x="2377440" y="5532120"/>
            <a:ext cx="9171432" cy="731520"/>
          </a:xfrm>
          <a:prstGeom prst="rect">
            <a:avLst/>
          </a:prstGeom>
          <a:solidFill>
            <a:srgbClr val="23262C"/>
          </a:solidFill>
          <a:ln/>
        </p:spPr>
      </p:sp>
      <p:sp>
        <p:nvSpPr>
          <p:cNvPr id="34" name="Text 31"/>
          <p:cNvSpPr/>
          <p:nvPr/>
        </p:nvSpPr>
        <p:spPr>
          <a:xfrm>
            <a:off x="2606040" y="5532120"/>
            <a:ext cx="8732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4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decision is needed this week: can patients turn off SMS reminders and keep email only? (see Decisions Needed)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216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81328"/>
          </a:xfrm>
          <a:prstGeom prst="rect">
            <a:avLst/>
          </a:prstGeom>
          <a:solidFill>
            <a:srgbClr val="2326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481328"/>
            <a:ext cx="12191695" cy="36576"/>
          </a:xfrm>
          <a:prstGeom prst="rect">
            <a:avLst/>
          </a:prstGeom>
          <a:solidFill>
            <a:srgbClr val="F2B134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36576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2B1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Mobile · App Store Release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0177272" y="274320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800" i="1" dirty="0">
                <a:solidFill>
                  <a:srgbClr val="929A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640080" y="731520"/>
            <a:ext cx="109087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App Store: Developer Account Verified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640080" y="6446520"/>
            <a:ext cx="6400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29A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October 9, 2026</a:t>
            </a:r>
            <a:endParaRPr lang="en-US" sz="1100" dirty="0"/>
          </a:p>
        </p:txBody>
      </p:sp>
      <p:pic>
        <p:nvPicPr>
          <p:cNvPr id="8" name="Image 0" descr="/var/folders/lw/rmylcyvd5rjfxk9g1z9rrm8w0000gq/T/showship-deck-4BUm0H/paper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0928" y="6464808"/>
            <a:ext cx="201168" cy="20116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9966960" y="6446520"/>
            <a:ext cx="15819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29A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Shipped with </a:t>
            </a:r>
            <a:pPr indent="0" marL="0">
              <a:buNone/>
            </a:pPr>
            <a:r>
              <a:rPr lang="en-US" sz="1100" b="1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Showship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9987077" y="1783080"/>
            <a:ext cx="1561795" cy="274320"/>
          </a:xfrm>
          <a:prstGeom prst="rect">
            <a:avLst/>
          </a:prstGeom>
          <a:solidFill>
            <a:srgbClr val="F2B134"/>
          </a:solidFill>
          <a:ln/>
        </p:spPr>
      </p:sp>
      <p:sp>
        <p:nvSpPr>
          <p:cNvPr id="11" name="Text 8"/>
          <p:cNvSpPr/>
          <p:nvPr/>
        </p:nvSpPr>
        <p:spPr>
          <a:xfrm>
            <a:off x="9987077" y="1783080"/>
            <a:ext cx="15617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216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Blocker resolved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640080" y="1783080"/>
            <a:ext cx="7863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700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app is published under the company's own verified account, ready for beta testers.</a:t>
            </a:r>
            <a:endParaRPr lang="en-US" sz="1700" dirty="0"/>
          </a:p>
        </p:txBody>
      </p:sp>
      <p:sp>
        <p:nvSpPr>
          <p:cNvPr id="13" name="Shape 10"/>
          <p:cNvSpPr/>
          <p:nvPr/>
        </p:nvSpPr>
        <p:spPr>
          <a:xfrm>
            <a:off x="914400" y="4343400"/>
            <a:ext cx="10360152" cy="0"/>
          </a:xfrm>
          <a:prstGeom prst="line">
            <a:avLst/>
          </a:prstGeom>
          <a:noFill/>
          <a:ln w="31750">
            <a:solidFill>
              <a:srgbClr val="46494E"/>
            </a:solidFill>
            <a:prstDash val="dash"/>
          </a:ln>
        </p:spPr>
      </p:sp>
      <p:sp>
        <p:nvSpPr>
          <p:cNvPr id="14" name="Shape 11"/>
          <p:cNvSpPr/>
          <p:nvPr/>
        </p:nvSpPr>
        <p:spPr>
          <a:xfrm>
            <a:off x="914400" y="4343400"/>
            <a:ext cx="10360152" cy="0"/>
          </a:xfrm>
          <a:prstGeom prst="line">
            <a:avLst/>
          </a:prstGeom>
          <a:noFill/>
          <a:ln w="38100">
            <a:solidFill>
              <a:srgbClr val="F2B134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14400" y="2743200"/>
            <a:ext cx="0" cy="1463040"/>
          </a:xfrm>
          <a:prstGeom prst="line">
            <a:avLst/>
          </a:prstGeom>
          <a:noFill/>
          <a:ln w="12700">
            <a:solidFill>
              <a:srgbClr val="46494E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777240" y="4206240"/>
            <a:ext cx="274320" cy="274320"/>
          </a:xfrm>
          <a:prstGeom prst="rect">
            <a:avLst/>
          </a:prstGeom>
          <a:solidFill>
            <a:srgbClr val="FF7A6B"/>
          </a:solidFill>
          <a:ln/>
        </p:spPr>
      </p:sp>
      <p:sp>
        <p:nvSpPr>
          <p:cNvPr id="17" name="Text 14"/>
          <p:cNvSpPr/>
          <p:nvPr/>
        </p:nvSpPr>
        <p:spPr>
          <a:xfrm>
            <a:off x="1042416" y="2743200"/>
            <a:ext cx="31089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FF7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Last week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1042416" y="2999232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Blocked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1042416" y="3520440"/>
            <a:ext cx="3108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B9BF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Waiting for the company's D-U-N-S business number.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4367784" y="4480560"/>
            <a:ext cx="0" cy="1463040"/>
          </a:xfrm>
          <a:prstGeom prst="line">
            <a:avLst/>
          </a:prstGeom>
          <a:noFill/>
          <a:ln w="12700">
            <a:solidFill>
              <a:srgbClr val="46494E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4230624" y="4206240"/>
            <a:ext cx="274320" cy="274320"/>
          </a:xfrm>
          <a:prstGeom prst="rect">
            <a:avLst/>
          </a:prstGeom>
          <a:solidFill>
            <a:srgbClr val="F2B134"/>
          </a:solidFill>
          <a:ln/>
        </p:spPr>
      </p:sp>
      <p:sp>
        <p:nvSpPr>
          <p:cNvPr id="22" name="Text 19"/>
          <p:cNvSpPr/>
          <p:nvPr/>
        </p:nvSpPr>
        <p:spPr>
          <a:xfrm>
            <a:off x="4495800" y="4617720"/>
            <a:ext cx="31089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929A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week</a:t>
            </a:r>
            <a:endParaRPr lang="en-US" sz="1100" dirty="0"/>
          </a:p>
        </p:txBody>
      </p:sp>
      <p:sp>
        <p:nvSpPr>
          <p:cNvPr id="23" name="Text 20"/>
          <p:cNvSpPr/>
          <p:nvPr/>
        </p:nvSpPr>
        <p:spPr>
          <a:xfrm>
            <a:off x="4495800" y="4873752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Number Received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4495800" y="5394960"/>
            <a:ext cx="3108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B9BF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Operations provided the D-U-N-S number.</a:t>
            </a:r>
            <a:endParaRPr lang="en-US" sz="1100" dirty="0"/>
          </a:p>
        </p:txBody>
      </p:sp>
      <p:sp>
        <p:nvSpPr>
          <p:cNvPr id="25" name="Shape 22"/>
          <p:cNvSpPr/>
          <p:nvPr/>
        </p:nvSpPr>
        <p:spPr>
          <a:xfrm>
            <a:off x="7821168" y="2743200"/>
            <a:ext cx="0" cy="1463040"/>
          </a:xfrm>
          <a:prstGeom prst="line">
            <a:avLst/>
          </a:prstGeom>
          <a:noFill/>
          <a:ln w="12700">
            <a:solidFill>
              <a:srgbClr val="46494E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7684008" y="4206240"/>
            <a:ext cx="274320" cy="274320"/>
          </a:xfrm>
          <a:prstGeom prst="rect">
            <a:avLst/>
          </a:prstGeom>
          <a:solidFill>
            <a:srgbClr val="F2B134"/>
          </a:solidFill>
          <a:ln/>
        </p:spPr>
      </p:sp>
      <p:sp>
        <p:nvSpPr>
          <p:cNvPr id="27" name="Text 24"/>
          <p:cNvSpPr/>
          <p:nvPr/>
        </p:nvSpPr>
        <p:spPr>
          <a:xfrm>
            <a:off x="7949184" y="2743200"/>
            <a:ext cx="31089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929A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week</a:t>
            </a:r>
            <a:endParaRPr lang="en-US" sz="1100" dirty="0"/>
          </a:p>
        </p:txBody>
      </p:sp>
      <p:sp>
        <p:nvSpPr>
          <p:cNvPr id="28" name="Text 25"/>
          <p:cNvSpPr/>
          <p:nvPr/>
        </p:nvSpPr>
        <p:spPr>
          <a:xfrm>
            <a:off x="7949184" y="2999232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Account Verified</a:t>
            </a:r>
            <a:endParaRPr lang="en-US" sz="1400" dirty="0"/>
          </a:p>
        </p:txBody>
      </p:sp>
      <p:sp>
        <p:nvSpPr>
          <p:cNvPr id="29" name="Text 26"/>
          <p:cNvSpPr/>
          <p:nvPr/>
        </p:nvSpPr>
        <p:spPr>
          <a:xfrm>
            <a:off x="7949184" y="3520440"/>
            <a:ext cx="3108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B9BF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Apple verified the company developer account.</a:t>
            </a:r>
            <a:endParaRPr lang="en-US" sz="1100" dirty="0"/>
          </a:p>
        </p:txBody>
      </p:sp>
      <p:sp>
        <p:nvSpPr>
          <p:cNvPr id="30" name="Shape 27"/>
          <p:cNvSpPr/>
          <p:nvPr/>
        </p:nvSpPr>
        <p:spPr>
          <a:xfrm>
            <a:off x="11274552" y="4480560"/>
            <a:ext cx="0" cy="1463040"/>
          </a:xfrm>
          <a:prstGeom prst="line">
            <a:avLst/>
          </a:prstGeom>
          <a:noFill/>
          <a:ln w="12700">
            <a:solidFill>
              <a:srgbClr val="46494E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11137392" y="4206240"/>
            <a:ext cx="274320" cy="274320"/>
          </a:xfrm>
          <a:prstGeom prst="rect">
            <a:avLst/>
          </a:prstGeom>
          <a:solidFill>
            <a:srgbClr val="F2B134"/>
          </a:solidFill>
          <a:ln/>
        </p:spPr>
      </p:sp>
      <p:sp>
        <p:nvSpPr>
          <p:cNvPr id="32" name="Text 29"/>
          <p:cNvSpPr/>
          <p:nvPr/>
        </p:nvSpPr>
        <p:spPr>
          <a:xfrm>
            <a:off x="8037576" y="4617720"/>
            <a:ext cx="31089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929A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week</a:t>
            </a:r>
            <a:endParaRPr lang="en-US" sz="1100" dirty="0"/>
          </a:p>
        </p:txBody>
      </p:sp>
      <p:sp>
        <p:nvSpPr>
          <p:cNvPr id="33" name="Text 30"/>
          <p:cNvSpPr/>
          <p:nvPr/>
        </p:nvSpPr>
        <p:spPr>
          <a:xfrm>
            <a:off x="8037576" y="4873752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TestFlight</a:t>
            </a:r>
            <a:endParaRPr lang="en-US" sz="1400" dirty="0"/>
          </a:p>
        </p:txBody>
      </p:sp>
      <p:sp>
        <p:nvSpPr>
          <p:cNvPr id="34" name="Text 31"/>
          <p:cNvSpPr/>
          <p:nvPr/>
        </p:nvSpPr>
        <p:spPr>
          <a:xfrm>
            <a:off x="8037576" y="5394960"/>
            <a:ext cx="3108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B9BF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build available to internal testers.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216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81328"/>
          </a:xfrm>
          <a:prstGeom prst="rect">
            <a:avLst/>
          </a:prstGeom>
          <a:solidFill>
            <a:srgbClr val="2326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481328"/>
            <a:ext cx="12191695" cy="36576"/>
          </a:xfrm>
          <a:prstGeom prst="rect">
            <a:avLst/>
          </a:prstGeom>
          <a:solidFill>
            <a:srgbClr val="F2B134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36576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CC8D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ClinicBook · Progress Overview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0177272" y="274320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800" i="1" dirty="0">
                <a:solidFill>
                  <a:srgbClr val="929A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640080" y="731520"/>
            <a:ext cx="109087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ClinicBook: Patient App &amp; Clinic Dashboard Progress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640080" y="6446520"/>
            <a:ext cx="6400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29A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October 9, 2026</a:t>
            </a:r>
            <a:endParaRPr lang="en-US" sz="1100" dirty="0"/>
          </a:p>
        </p:txBody>
      </p:sp>
      <p:pic>
        <p:nvPicPr>
          <p:cNvPr id="8" name="Image 0" descr="/var/folders/lw/rmylcyvd5rjfxk9g1z9rrm8w0000gq/T/showship-deck-4BUm0H/paper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0928" y="6464808"/>
            <a:ext cx="201168" cy="20116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9966960" y="6446520"/>
            <a:ext cx="15819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29A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Shipped with </a:t>
            </a:r>
            <a:pPr indent="0" marL="0">
              <a:buNone/>
            </a:pPr>
            <a:r>
              <a:rPr lang="en-US" sz="1100" b="1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Showship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640080" y="1783080"/>
            <a:ext cx="6217920" cy="4114800"/>
          </a:xfrm>
          <a:prstGeom prst="rect">
            <a:avLst/>
          </a:prstGeom>
          <a:solidFill>
            <a:srgbClr val="23262C"/>
          </a:solidFill>
          <a:ln/>
        </p:spPr>
      </p:sp>
      <p:sp>
        <p:nvSpPr>
          <p:cNvPr id="11" name="Text 8"/>
          <p:cNvSpPr/>
          <p:nvPr/>
        </p:nvSpPr>
        <p:spPr>
          <a:xfrm>
            <a:off x="731520" y="1965960"/>
            <a:ext cx="1889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2B13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65%</a:t>
            </a:r>
            <a:endParaRPr lang="en-US" sz="3400" dirty="0"/>
          </a:p>
        </p:txBody>
      </p:sp>
      <p:sp>
        <p:nvSpPr>
          <p:cNvPr id="12" name="Shape 9"/>
          <p:cNvSpPr/>
          <p:nvPr/>
        </p:nvSpPr>
        <p:spPr>
          <a:xfrm>
            <a:off x="1127760" y="2651760"/>
            <a:ext cx="1097280" cy="1828800"/>
          </a:xfrm>
          <a:prstGeom prst="rect">
            <a:avLst/>
          </a:prstGeom>
          <a:solidFill>
            <a:srgbClr val="36393E"/>
          </a:solidFill>
          <a:ln/>
        </p:spPr>
      </p:sp>
      <p:sp>
        <p:nvSpPr>
          <p:cNvPr id="13" name="Shape 10"/>
          <p:cNvSpPr/>
          <p:nvPr/>
        </p:nvSpPr>
        <p:spPr>
          <a:xfrm>
            <a:off x="1127760" y="3291840"/>
            <a:ext cx="1097280" cy="1188720"/>
          </a:xfrm>
          <a:prstGeom prst="rect">
            <a:avLst/>
          </a:prstGeom>
          <a:solidFill>
            <a:srgbClr val="F2B134"/>
          </a:solidFill>
          <a:ln/>
        </p:spPr>
      </p:sp>
      <p:sp>
        <p:nvSpPr>
          <p:cNvPr id="14" name="Text 11"/>
          <p:cNvSpPr/>
          <p:nvPr/>
        </p:nvSpPr>
        <p:spPr>
          <a:xfrm>
            <a:off x="731520" y="4572000"/>
            <a:ext cx="1889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Combined Progress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731520" y="5056632"/>
            <a:ext cx="1889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29A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Patient app + Clinic dashboard · 8 phases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2804160" y="1965960"/>
            <a:ext cx="1889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60%</a:t>
            </a:r>
            <a:endParaRPr lang="en-US" sz="3400" dirty="0"/>
          </a:p>
        </p:txBody>
      </p:sp>
      <p:sp>
        <p:nvSpPr>
          <p:cNvPr id="17" name="Shape 14"/>
          <p:cNvSpPr/>
          <p:nvPr/>
        </p:nvSpPr>
        <p:spPr>
          <a:xfrm>
            <a:off x="3200400" y="2651760"/>
            <a:ext cx="1097280" cy="1828800"/>
          </a:xfrm>
          <a:prstGeom prst="rect">
            <a:avLst/>
          </a:prstGeom>
          <a:solidFill>
            <a:srgbClr val="36393E"/>
          </a:solidFill>
          <a:ln/>
        </p:spPr>
      </p:sp>
      <p:sp>
        <p:nvSpPr>
          <p:cNvPr id="18" name="Shape 15"/>
          <p:cNvSpPr/>
          <p:nvPr/>
        </p:nvSpPr>
        <p:spPr>
          <a:xfrm>
            <a:off x="3200400" y="3383280"/>
            <a:ext cx="1097280" cy="1097280"/>
          </a:xfrm>
          <a:prstGeom prst="rect">
            <a:avLst/>
          </a:prstGeom>
          <a:solidFill>
            <a:srgbClr val="B9BFC9"/>
          </a:solidFill>
          <a:ln/>
        </p:spPr>
      </p:sp>
      <p:sp>
        <p:nvSpPr>
          <p:cNvPr id="19" name="Text 16"/>
          <p:cNvSpPr/>
          <p:nvPr/>
        </p:nvSpPr>
        <p:spPr>
          <a:xfrm>
            <a:off x="2804160" y="4572000"/>
            <a:ext cx="1889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Patient App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2804160" y="5056632"/>
            <a:ext cx="1889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29A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Owner: Leo Park @Leo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4876800" y="1965960"/>
            <a:ext cx="1889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70%</a:t>
            </a:r>
            <a:endParaRPr lang="en-US" sz="3400" dirty="0"/>
          </a:p>
        </p:txBody>
      </p:sp>
      <p:sp>
        <p:nvSpPr>
          <p:cNvPr id="22" name="Shape 19"/>
          <p:cNvSpPr/>
          <p:nvPr/>
        </p:nvSpPr>
        <p:spPr>
          <a:xfrm>
            <a:off x="5273040" y="2651760"/>
            <a:ext cx="1097280" cy="1828800"/>
          </a:xfrm>
          <a:prstGeom prst="rect">
            <a:avLst/>
          </a:prstGeom>
          <a:solidFill>
            <a:srgbClr val="36393E"/>
          </a:solidFill>
          <a:ln/>
        </p:spPr>
      </p:sp>
      <p:sp>
        <p:nvSpPr>
          <p:cNvPr id="23" name="Shape 20"/>
          <p:cNvSpPr/>
          <p:nvPr/>
        </p:nvSpPr>
        <p:spPr>
          <a:xfrm>
            <a:off x="5273040" y="3200400"/>
            <a:ext cx="1097280" cy="1280160"/>
          </a:xfrm>
          <a:prstGeom prst="rect">
            <a:avLst/>
          </a:prstGeom>
          <a:solidFill>
            <a:srgbClr val="B9BFC9"/>
          </a:solidFill>
          <a:ln/>
        </p:spPr>
      </p:sp>
      <p:sp>
        <p:nvSpPr>
          <p:cNvPr id="24" name="Text 21"/>
          <p:cNvSpPr/>
          <p:nvPr/>
        </p:nvSpPr>
        <p:spPr>
          <a:xfrm>
            <a:off x="4876800" y="4572000"/>
            <a:ext cx="1889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Clinic Dashboard</a:t>
            </a:r>
            <a:endParaRPr lang="en-US" sz="1300" dirty="0"/>
          </a:p>
        </p:txBody>
      </p:sp>
      <p:sp>
        <p:nvSpPr>
          <p:cNvPr id="25" name="Text 22"/>
          <p:cNvSpPr/>
          <p:nvPr/>
        </p:nvSpPr>
        <p:spPr>
          <a:xfrm>
            <a:off x="4876800" y="5056632"/>
            <a:ext cx="1889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29A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Owner: Nina Rao @Nina</a:t>
            </a:r>
            <a:endParaRPr lang="en-US" sz="1100" dirty="0"/>
          </a:p>
        </p:txBody>
      </p:sp>
      <p:sp>
        <p:nvSpPr>
          <p:cNvPr id="26" name="Shape 23"/>
          <p:cNvSpPr/>
          <p:nvPr/>
        </p:nvSpPr>
        <p:spPr>
          <a:xfrm>
            <a:off x="7223760" y="2212848"/>
            <a:ext cx="146304" cy="146304"/>
          </a:xfrm>
          <a:prstGeom prst="rect">
            <a:avLst/>
          </a:prstGeom>
          <a:solidFill>
            <a:srgbClr val="F2B134"/>
          </a:solidFill>
          <a:ln/>
        </p:spPr>
      </p:sp>
      <p:sp>
        <p:nvSpPr>
          <p:cNvPr id="27" name="Text 24"/>
          <p:cNvSpPr/>
          <p:nvPr/>
        </p:nvSpPr>
        <p:spPr>
          <a:xfrm>
            <a:off x="7589520" y="1783080"/>
            <a:ext cx="1371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3000" dirty="0"/>
          </a:p>
        </p:txBody>
      </p:sp>
      <p:sp>
        <p:nvSpPr>
          <p:cNvPr id="28" name="Text 25"/>
          <p:cNvSpPr/>
          <p:nvPr/>
        </p:nvSpPr>
        <p:spPr>
          <a:xfrm>
            <a:off x="9052560" y="1783080"/>
            <a:ext cx="249631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B9BF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Phases Completed</a:t>
            </a:r>
            <a:endParaRPr lang="en-US" sz="1300" dirty="0"/>
          </a:p>
        </p:txBody>
      </p:sp>
      <p:sp>
        <p:nvSpPr>
          <p:cNvPr id="29" name="Shape 26"/>
          <p:cNvSpPr/>
          <p:nvPr/>
        </p:nvSpPr>
        <p:spPr>
          <a:xfrm>
            <a:off x="7223760" y="2788920"/>
            <a:ext cx="4325112" cy="0"/>
          </a:xfrm>
          <a:prstGeom prst="line">
            <a:avLst/>
          </a:prstGeom>
          <a:noFill/>
          <a:ln w="9525">
            <a:solidFill>
              <a:srgbClr val="46494E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7223760" y="3218688"/>
            <a:ext cx="146304" cy="146304"/>
          </a:xfrm>
          <a:prstGeom prst="rect">
            <a:avLst/>
          </a:prstGeom>
          <a:ln w="19050">
            <a:solidFill>
              <a:srgbClr val="F2B134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7589520" y="2788920"/>
            <a:ext cx="1371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32" name="Text 29"/>
          <p:cNvSpPr/>
          <p:nvPr/>
        </p:nvSpPr>
        <p:spPr>
          <a:xfrm>
            <a:off x="9052560" y="2788920"/>
            <a:ext cx="249631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B9BF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Phases In Progress</a:t>
            </a:r>
            <a:endParaRPr lang="en-US" sz="1300" dirty="0"/>
          </a:p>
        </p:txBody>
      </p:sp>
      <p:sp>
        <p:nvSpPr>
          <p:cNvPr id="33" name="Shape 30"/>
          <p:cNvSpPr/>
          <p:nvPr/>
        </p:nvSpPr>
        <p:spPr>
          <a:xfrm>
            <a:off x="7223760" y="3794760"/>
            <a:ext cx="4325112" cy="0"/>
          </a:xfrm>
          <a:prstGeom prst="line">
            <a:avLst/>
          </a:prstGeom>
          <a:noFill/>
          <a:ln w="9525">
            <a:solidFill>
              <a:srgbClr val="46494E"/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7223760" y="4224528"/>
            <a:ext cx="146304" cy="146304"/>
          </a:xfrm>
          <a:prstGeom prst="rect">
            <a:avLst/>
          </a:prstGeom>
          <a:ln w="19050">
            <a:solidFill>
              <a:srgbClr val="929AA8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7589520" y="3794760"/>
            <a:ext cx="1371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36" name="Text 33"/>
          <p:cNvSpPr/>
          <p:nvPr/>
        </p:nvSpPr>
        <p:spPr>
          <a:xfrm>
            <a:off x="9052560" y="3794760"/>
            <a:ext cx="249631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B9BF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Phases Not Started</a:t>
            </a:r>
            <a:endParaRPr lang="en-US" sz="1300" dirty="0"/>
          </a:p>
        </p:txBody>
      </p:sp>
      <p:sp>
        <p:nvSpPr>
          <p:cNvPr id="37" name="Text 34"/>
          <p:cNvSpPr/>
          <p:nvPr/>
        </p:nvSpPr>
        <p:spPr>
          <a:xfrm>
            <a:off x="640080" y="5989320"/>
            <a:ext cx="10908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929A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Progress = average completion of each track's four phases.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216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81328"/>
          </a:xfrm>
          <a:prstGeom prst="rect">
            <a:avLst/>
          </a:prstGeom>
          <a:solidFill>
            <a:srgbClr val="2326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481328"/>
            <a:ext cx="12191695" cy="36576"/>
          </a:xfrm>
          <a:prstGeom prst="rect">
            <a:avLst/>
          </a:prstGeom>
          <a:solidFill>
            <a:srgbClr val="F2B134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36576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CC8D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ClinicBook · Phase Breakdown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0177272" y="274320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800" i="1" dirty="0">
                <a:solidFill>
                  <a:srgbClr val="929A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05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640080" y="731520"/>
            <a:ext cx="109087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ClinicBook: Status of Each Phase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640080" y="6446520"/>
            <a:ext cx="6400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29A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October 9, 2026</a:t>
            </a:r>
            <a:endParaRPr lang="en-US" sz="1100" dirty="0"/>
          </a:p>
        </p:txBody>
      </p:sp>
      <p:pic>
        <p:nvPicPr>
          <p:cNvPr id="8" name="Image 0" descr="/var/folders/lw/rmylcyvd5rjfxk9g1z9rrm8w0000gq/T/showship-deck-4BUm0H/paper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0928" y="6464808"/>
            <a:ext cx="201168" cy="20116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9966960" y="6446520"/>
            <a:ext cx="15819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29A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Shipped with </a:t>
            </a:r>
            <a:pPr indent="0" marL="0">
              <a:buNone/>
            </a:pPr>
            <a:r>
              <a:rPr lang="en-US" sz="1100" b="1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Showship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640080" y="1737360"/>
            <a:ext cx="10908792" cy="2240280"/>
          </a:xfrm>
          <a:prstGeom prst="rect">
            <a:avLst/>
          </a:prstGeom>
          <a:solidFill>
            <a:srgbClr val="23262C"/>
          </a:solidFill>
          <a:ln/>
        </p:spPr>
      </p:sp>
      <p:sp>
        <p:nvSpPr>
          <p:cNvPr id="11" name="Text 8"/>
          <p:cNvSpPr/>
          <p:nvPr/>
        </p:nvSpPr>
        <p:spPr>
          <a:xfrm>
            <a:off x="914400" y="1828800"/>
            <a:ext cx="6858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Patient App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914400" y="2176272"/>
            <a:ext cx="6858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29A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Owner: Leo Park @Leo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7863840" y="1810512"/>
            <a:ext cx="3429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3000" b="1" dirty="0">
                <a:solidFill>
                  <a:srgbClr val="5CC8D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60%</a:t>
            </a:r>
            <a:pPr algn="r" indent="0" marL="0">
              <a:buNone/>
            </a:pPr>
            <a:r>
              <a:rPr lang="en-US" sz="1100" dirty="0">
                <a:solidFill>
                  <a:srgbClr val="929A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 of the track</a:t>
            </a:r>
            <a:endParaRPr lang="en-US" sz="3000" dirty="0"/>
          </a:p>
        </p:txBody>
      </p:sp>
      <p:sp>
        <p:nvSpPr>
          <p:cNvPr id="14" name="Shape 11"/>
          <p:cNvSpPr/>
          <p:nvPr/>
        </p:nvSpPr>
        <p:spPr>
          <a:xfrm>
            <a:off x="914400" y="2468880"/>
            <a:ext cx="2521458" cy="365760"/>
          </a:xfrm>
          <a:prstGeom prst="rect">
            <a:avLst/>
          </a:prstGeom>
          <a:solidFill>
            <a:srgbClr val="36393E"/>
          </a:solidFill>
          <a:ln/>
        </p:spPr>
      </p:sp>
      <p:sp>
        <p:nvSpPr>
          <p:cNvPr id="15" name="Shape 12"/>
          <p:cNvSpPr/>
          <p:nvPr/>
        </p:nvSpPr>
        <p:spPr>
          <a:xfrm>
            <a:off x="914400" y="2468880"/>
            <a:ext cx="2521458" cy="365760"/>
          </a:xfrm>
          <a:prstGeom prst="rect">
            <a:avLst/>
          </a:prstGeom>
          <a:solidFill>
            <a:srgbClr val="5CC8D7"/>
          </a:solidFill>
          <a:ln/>
        </p:spPr>
      </p:sp>
      <p:sp>
        <p:nvSpPr>
          <p:cNvPr id="16" name="Text 13"/>
          <p:cNvSpPr/>
          <p:nvPr/>
        </p:nvSpPr>
        <p:spPr>
          <a:xfrm>
            <a:off x="914400" y="2862072"/>
            <a:ext cx="252145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CC8D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100%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914400" y="3108960"/>
            <a:ext cx="247573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F4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P1 · Accounts &amp; Sign-in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3527298" y="2468880"/>
            <a:ext cx="2521458" cy="365760"/>
          </a:xfrm>
          <a:prstGeom prst="rect">
            <a:avLst/>
          </a:prstGeom>
          <a:solidFill>
            <a:srgbClr val="36393E"/>
          </a:solidFill>
          <a:ln/>
        </p:spPr>
      </p:sp>
      <p:sp>
        <p:nvSpPr>
          <p:cNvPr id="19" name="Shape 16"/>
          <p:cNvSpPr/>
          <p:nvPr/>
        </p:nvSpPr>
        <p:spPr>
          <a:xfrm>
            <a:off x="3527298" y="2468880"/>
            <a:ext cx="2521458" cy="365760"/>
          </a:xfrm>
          <a:prstGeom prst="rect">
            <a:avLst/>
          </a:prstGeom>
          <a:solidFill>
            <a:srgbClr val="5CC8D7"/>
          </a:solidFill>
          <a:ln/>
        </p:spPr>
      </p:sp>
      <p:sp>
        <p:nvSpPr>
          <p:cNvPr id="20" name="Text 17"/>
          <p:cNvSpPr/>
          <p:nvPr/>
        </p:nvSpPr>
        <p:spPr>
          <a:xfrm>
            <a:off x="3527298" y="2862072"/>
            <a:ext cx="252145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CC8D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100%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3527298" y="3108960"/>
            <a:ext cx="247573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F4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P2 · Clinic Search &amp; Maps</a:t>
            </a:r>
            <a:endParaRPr lang="en-US" sz="1100" dirty="0"/>
          </a:p>
        </p:txBody>
      </p:sp>
      <p:sp>
        <p:nvSpPr>
          <p:cNvPr id="22" name="Shape 19"/>
          <p:cNvSpPr/>
          <p:nvPr/>
        </p:nvSpPr>
        <p:spPr>
          <a:xfrm>
            <a:off x="6140196" y="2468880"/>
            <a:ext cx="2521458" cy="365760"/>
          </a:xfrm>
          <a:prstGeom prst="rect">
            <a:avLst/>
          </a:prstGeom>
          <a:solidFill>
            <a:srgbClr val="36393E"/>
          </a:solidFill>
          <a:ln/>
        </p:spPr>
      </p:sp>
      <p:sp>
        <p:nvSpPr>
          <p:cNvPr id="23" name="Shape 20"/>
          <p:cNvSpPr/>
          <p:nvPr/>
        </p:nvSpPr>
        <p:spPr>
          <a:xfrm>
            <a:off x="6140196" y="2468880"/>
            <a:ext cx="1008583" cy="365760"/>
          </a:xfrm>
          <a:prstGeom prst="rect">
            <a:avLst/>
          </a:prstGeom>
          <a:solidFill>
            <a:srgbClr val="5CC8D7"/>
          </a:solidFill>
          <a:ln/>
        </p:spPr>
      </p:sp>
      <p:sp>
        <p:nvSpPr>
          <p:cNvPr id="24" name="Text 21"/>
          <p:cNvSpPr/>
          <p:nvPr/>
        </p:nvSpPr>
        <p:spPr>
          <a:xfrm>
            <a:off x="6140196" y="2862072"/>
            <a:ext cx="252145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CC8D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40%</a:t>
            </a:r>
            <a:endParaRPr lang="en-US" sz="1300" dirty="0"/>
          </a:p>
        </p:txBody>
      </p:sp>
      <p:sp>
        <p:nvSpPr>
          <p:cNvPr id="25" name="Text 22"/>
          <p:cNvSpPr/>
          <p:nvPr/>
        </p:nvSpPr>
        <p:spPr>
          <a:xfrm>
            <a:off x="6140196" y="3108960"/>
            <a:ext cx="247573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F4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P3 · Booking Calendar</a:t>
            </a:r>
            <a:endParaRPr lang="en-US" sz="1100" dirty="0"/>
          </a:p>
        </p:txBody>
      </p:sp>
      <p:sp>
        <p:nvSpPr>
          <p:cNvPr id="26" name="Shape 23"/>
          <p:cNvSpPr/>
          <p:nvPr/>
        </p:nvSpPr>
        <p:spPr>
          <a:xfrm>
            <a:off x="8753094" y="2468880"/>
            <a:ext cx="2521458" cy="365760"/>
          </a:xfrm>
          <a:prstGeom prst="rect">
            <a:avLst/>
          </a:prstGeom>
          <a:solidFill>
            <a:srgbClr val="36393E"/>
          </a:solidFill>
          <a:ln/>
        </p:spPr>
      </p:sp>
      <p:sp>
        <p:nvSpPr>
          <p:cNvPr id="27" name="Text 24"/>
          <p:cNvSpPr/>
          <p:nvPr/>
        </p:nvSpPr>
        <p:spPr>
          <a:xfrm>
            <a:off x="8753094" y="2862072"/>
            <a:ext cx="252145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929A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Not started</a:t>
            </a:r>
            <a:endParaRPr lang="en-US" sz="1100" dirty="0"/>
          </a:p>
        </p:txBody>
      </p:sp>
      <p:sp>
        <p:nvSpPr>
          <p:cNvPr id="28" name="Text 25"/>
          <p:cNvSpPr/>
          <p:nvPr/>
        </p:nvSpPr>
        <p:spPr>
          <a:xfrm>
            <a:off x="8753094" y="3108960"/>
            <a:ext cx="247573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929A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P4 · Payments &amp; Receipts</a:t>
            </a:r>
            <a:endParaRPr lang="en-US" sz="1100" dirty="0"/>
          </a:p>
        </p:txBody>
      </p:sp>
      <p:sp>
        <p:nvSpPr>
          <p:cNvPr id="29" name="Text 26"/>
          <p:cNvSpPr/>
          <p:nvPr/>
        </p:nvSpPr>
        <p:spPr>
          <a:xfrm>
            <a:off x="914400" y="3703320"/>
            <a:ext cx="103601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B9BF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Booking calendar underway; payments are next.</a:t>
            </a:r>
            <a:endParaRPr lang="en-US" sz="1100" dirty="0"/>
          </a:p>
        </p:txBody>
      </p:sp>
      <p:sp>
        <p:nvSpPr>
          <p:cNvPr id="30" name="Shape 27"/>
          <p:cNvSpPr/>
          <p:nvPr/>
        </p:nvSpPr>
        <p:spPr>
          <a:xfrm>
            <a:off x="640080" y="4114800"/>
            <a:ext cx="10908792" cy="2240280"/>
          </a:xfrm>
          <a:prstGeom prst="rect">
            <a:avLst/>
          </a:prstGeom>
          <a:solidFill>
            <a:srgbClr val="23262C"/>
          </a:solidFill>
          <a:ln/>
        </p:spPr>
      </p:sp>
      <p:sp>
        <p:nvSpPr>
          <p:cNvPr id="31" name="Text 28"/>
          <p:cNvSpPr/>
          <p:nvPr/>
        </p:nvSpPr>
        <p:spPr>
          <a:xfrm>
            <a:off x="914400" y="4206240"/>
            <a:ext cx="6858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Clinic Dashboard</a:t>
            </a:r>
            <a:endParaRPr lang="en-US" sz="1800" dirty="0"/>
          </a:p>
        </p:txBody>
      </p:sp>
      <p:sp>
        <p:nvSpPr>
          <p:cNvPr id="32" name="Text 29"/>
          <p:cNvSpPr/>
          <p:nvPr/>
        </p:nvSpPr>
        <p:spPr>
          <a:xfrm>
            <a:off x="914400" y="4553712"/>
            <a:ext cx="6858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29A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Owner: Nina Rao @Nina</a:t>
            </a:r>
            <a:endParaRPr lang="en-US" sz="1100" dirty="0"/>
          </a:p>
        </p:txBody>
      </p:sp>
      <p:sp>
        <p:nvSpPr>
          <p:cNvPr id="33" name="Text 30"/>
          <p:cNvSpPr/>
          <p:nvPr/>
        </p:nvSpPr>
        <p:spPr>
          <a:xfrm>
            <a:off x="7863840" y="4187952"/>
            <a:ext cx="3429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3000" b="1" dirty="0">
                <a:solidFill>
                  <a:srgbClr val="95DBE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70%</a:t>
            </a:r>
            <a:pPr algn="r" indent="0" marL="0">
              <a:buNone/>
            </a:pPr>
            <a:r>
              <a:rPr lang="en-US" sz="1100" dirty="0">
                <a:solidFill>
                  <a:srgbClr val="929A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 of the track</a:t>
            </a:r>
            <a:endParaRPr lang="en-US" sz="3000" dirty="0"/>
          </a:p>
        </p:txBody>
      </p:sp>
      <p:sp>
        <p:nvSpPr>
          <p:cNvPr id="34" name="Shape 31"/>
          <p:cNvSpPr/>
          <p:nvPr/>
        </p:nvSpPr>
        <p:spPr>
          <a:xfrm>
            <a:off x="914400" y="4846320"/>
            <a:ext cx="2521458" cy="365760"/>
          </a:xfrm>
          <a:prstGeom prst="rect">
            <a:avLst/>
          </a:prstGeom>
          <a:solidFill>
            <a:srgbClr val="36393E"/>
          </a:solidFill>
          <a:ln/>
        </p:spPr>
      </p:sp>
      <p:sp>
        <p:nvSpPr>
          <p:cNvPr id="35" name="Shape 32"/>
          <p:cNvSpPr/>
          <p:nvPr/>
        </p:nvSpPr>
        <p:spPr>
          <a:xfrm>
            <a:off x="914400" y="4846320"/>
            <a:ext cx="2521458" cy="365760"/>
          </a:xfrm>
          <a:prstGeom prst="rect">
            <a:avLst/>
          </a:prstGeom>
          <a:solidFill>
            <a:srgbClr val="95DBE5"/>
          </a:solidFill>
          <a:ln/>
        </p:spPr>
      </p:sp>
      <p:sp>
        <p:nvSpPr>
          <p:cNvPr id="36" name="Text 33"/>
          <p:cNvSpPr/>
          <p:nvPr/>
        </p:nvSpPr>
        <p:spPr>
          <a:xfrm>
            <a:off x="914400" y="5239512"/>
            <a:ext cx="252145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5DBE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100%</a:t>
            </a:r>
            <a:endParaRPr lang="en-US" sz="1300" dirty="0"/>
          </a:p>
        </p:txBody>
      </p:sp>
      <p:sp>
        <p:nvSpPr>
          <p:cNvPr id="37" name="Text 34"/>
          <p:cNvSpPr/>
          <p:nvPr/>
        </p:nvSpPr>
        <p:spPr>
          <a:xfrm>
            <a:off x="914400" y="5486400"/>
            <a:ext cx="247573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F4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P1 · Clinic Onboarding</a:t>
            </a:r>
            <a:endParaRPr lang="en-US" sz="1100" dirty="0"/>
          </a:p>
        </p:txBody>
      </p:sp>
      <p:sp>
        <p:nvSpPr>
          <p:cNvPr id="38" name="Shape 35"/>
          <p:cNvSpPr/>
          <p:nvPr/>
        </p:nvSpPr>
        <p:spPr>
          <a:xfrm>
            <a:off x="3527298" y="4846320"/>
            <a:ext cx="2521458" cy="365760"/>
          </a:xfrm>
          <a:prstGeom prst="rect">
            <a:avLst/>
          </a:prstGeom>
          <a:solidFill>
            <a:srgbClr val="36393E"/>
          </a:solidFill>
          <a:ln/>
        </p:spPr>
      </p:sp>
      <p:sp>
        <p:nvSpPr>
          <p:cNvPr id="39" name="Shape 36"/>
          <p:cNvSpPr/>
          <p:nvPr/>
        </p:nvSpPr>
        <p:spPr>
          <a:xfrm>
            <a:off x="3527298" y="4846320"/>
            <a:ext cx="2521458" cy="365760"/>
          </a:xfrm>
          <a:prstGeom prst="rect">
            <a:avLst/>
          </a:prstGeom>
          <a:solidFill>
            <a:srgbClr val="95DBE5"/>
          </a:solidFill>
          <a:ln/>
        </p:spPr>
      </p:sp>
      <p:sp>
        <p:nvSpPr>
          <p:cNvPr id="40" name="Text 37"/>
          <p:cNvSpPr/>
          <p:nvPr/>
        </p:nvSpPr>
        <p:spPr>
          <a:xfrm>
            <a:off x="3527298" y="5239512"/>
            <a:ext cx="252145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5DBE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100%</a:t>
            </a:r>
            <a:endParaRPr lang="en-US" sz="1300" dirty="0"/>
          </a:p>
        </p:txBody>
      </p:sp>
      <p:sp>
        <p:nvSpPr>
          <p:cNvPr id="41" name="Text 38"/>
          <p:cNvSpPr/>
          <p:nvPr/>
        </p:nvSpPr>
        <p:spPr>
          <a:xfrm>
            <a:off x="3527298" y="5486400"/>
            <a:ext cx="247573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F4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P2 · Doctor Schedules</a:t>
            </a:r>
            <a:endParaRPr lang="en-US" sz="1100" dirty="0"/>
          </a:p>
        </p:txBody>
      </p:sp>
      <p:sp>
        <p:nvSpPr>
          <p:cNvPr id="42" name="Shape 39"/>
          <p:cNvSpPr/>
          <p:nvPr/>
        </p:nvSpPr>
        <p:spPr>
          <a:xfrm>
            <a:off x="6140196" y="4846320"/>
            <a:ext cx="2521458" cy="365760"/>
          </a:xfrm>
          <a:prstGeom prst="rect">
            <a:avLst/>
          </a:prstGeom>
          <a:solidFill>
            <a:srgbClr val="36393E"/>
          </a:solidFill>
          <a:ln/>
        </p:spPr>
      </p:sp>
      <p:sp>
        <p:nvSpPr>
          <p:cNvPr id="43" name="Text 40"/>
          <p:cNvSpPr/>
          <p:nvPr/>
        </p:nvSpPr>
        <p:spPr>
          <a:xfrm>
            <a:off x="6140196" y="5239512"/>
            <a:ext cx="252145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929A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Not started</a:t>
            </a:r>
            <a:endParaRPr lang="en-US" sz="1100" dirty="0"/>
          </a:p>
        </p:txBody>
      </p:sp>
      <p:sp>
        <p:nvSpPr>
          <p:cNvPr id="44" name="Text 41"/>
          <p:cNvSpPr/>
          <p:nvPr/>
        </p:nvSpPr>
        <p:spPr>
          <a:xfrm>
            <a:off x="6140196" y="5486400"/>
            <a:ext cx="247573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929A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P3 · Reports &amp; Exports</a:t>
            </a:r>
            <a:endParaRPr lang="en-US" sz="1100" dirty="0"/>
          </a:p>
        </p:txBody>
      </p:sp>
      <p:sp>
        <p:nvSpPr>
          <p:cNvPr id="45" name="Shape 42"/>
          <p:cNvSpPr/>
          <p:nvPr/>
        </p:nvSpPr>
        <p:spPr>
          <a:xfrm>
            <a:off x="8753094" y="4846320"/>
            <a:ext cx="2521458" cy="365760"/>
          </a:xfrm>
          <a:prstGeom prst="rect">
            <a:avLst/>
          </a:prstGeom>
          <a:solidFill>
            <a:srgbClr val="36393E"/>
          </a:solidFill>
          <a:ln/>
        </p:spPr>
      </p:sp>
      <p:sp>
        <p:nvSpPr>
          <p:cNvPr id="46" name="Shape 43"/>
          <p:cNvSpPr/>
          <p:nvPr/>
        </p:nvSpPr>
        <p:spPr>
          <a:xfrm>
            <a:off x="8753094" y="4846320"/>
            <a:ext cx="2017166" cy="365760"/>
          </a:xfrm>
          <a:prstGeom prst="rect">
            <a:avLst/>
          </a:prstGeom>
          <a:solidFill>
            <a:srgbClr val="95DBE5"/>
          </a:solidFill>
          <a:ln/>
        </p:spPr>
      </p:sp>
      <p:sp>
        <p:nvSpPr>
          <p:cNvPr id="47" name="Text 44"/>
          <p:cNvSpPr/>
          <p:nvPr/>
        </p:nvSpPr>
        <p:spPr>
          <a:xfrm>
            <a:off x="8753094" y="5239512"/>
            <a:ext cx="252145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5DBE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80%</a:t>
            </a:r>
            <a:endParaRPr lang="en-US" sz="1300" dirty="0"/>
          </a:p>
        </p:txBody>
      </p:sp>
      <p:sp>
        <p:nvSpPr>
          <p:cNvPr id="48" name="Text 45"/>
          <p:cNvSpPr/>
          <p:nvPr/>
        </p:nvSpPr>
        <p:spPr>
          <a:xfrm>
            <a:off x="8753094" y="5486400"/>
            <a:ext cx="247573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F4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P4 · Reminders &amp; Notifications</a:t>
            </a:r>
            <a:endParaRPr lang="en-US" sz="1100" dirty="0"/>
          </a:p>
        </p:txBody>
      </p:sp>
      <p:sp>
        <p:nvSpPr>
          <p:cNvPr id="49" name="Text 46"/>
          <p:cNvSpPr/>
          <p:nvPr/>
        </p:nvSpPr>
        <p:spPr>
          <a:xfrm>
            <a:off x="914400" y="6080760"/>
            <a:ext cx="103601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B9BF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Reminders are in final review; 4 of 5 parts verified.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216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81328"/>
          </a:xfrm>
          <a:prstGeom prst="rect">
            <a:avLst/>
          </a:prstGeom>
          <a:solidFill>
            <a:srgbClr val="2326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481328"/>
            <a:ext cx="12191695" cy="36576"/>
          </a:xfrm>
          <a:prstGeom prst="rect">
            <a:avLst/>
          </a:prstGeom>
          <a:solidFill>
            <a:srgbClr val="F2B134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36576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CC8D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ClinicBook · Patient App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0177272" y="274320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800" i="1" dirty="0">
                <a:solidFill>
                  <a:srgbClr val="929A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06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640080" y="731520"/>
            <a:ext cx="109087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ClinicBook: What Was Done on Each Task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640080" y="6446520"/>
            <a:ext cx="6400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29A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October 9, 2026</a:t>
            </a:r>
            <a:endParaRPr lang="en-US" sz="1100" dirty="0"/>
          </a:p>
        </p:txBody>
      </p:sp>
      <p:pic>
        <p:nvPicPr>
          <p:cNvPr id="8" name="Image 0" descr="/var/folders/lw/rmylcyvd5rjfxk9g1z9rrm8w0000gq/T/showship-deck-4BUm0H/paper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0928" y="6464808"/>
            <a:ext cx="201168" cy="20116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9966960" y="6446520"/>
            <a:ext cx="15819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29A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Shipped with </a:t>
            </a:r>
            <a:pPr indent="0" marL="0">
              <a:buNone/>
            </a:pPr>
            <a:r>
              <a:rPr lang="en-US" sz="1100" b="1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Showship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640080" y="1783080"/>
            <a:ext cx="3453384" cy="3694938"/>
          </a:xfrm>
          <a:prstGeom prst="rect">
            <a:avLst/>
          </a:prstGeom>
          <a:solidFill>
            <a:srgbClr val="23262C"/>
          </a:solidFill>
          <a:ln/>
        </p:spPr>
      </p:sp>
      <p:sp>
        <p:nvSpPr>
          <p:cNvPr id="11" name="Shape 8"/>
          <p:cNvSpPr/>
          <p:nvPr/>
        </p:nvSpPr>
        <p:spPr>
          <a:xfrm>
            <a:off x="868680" y="1965960"/>
            <a:ext cx="1159459" cy="274320"/>
          </a:xfrm>
          <a:prstGeom prst="rect">
            <a:avLst/>
          </a:prstGeom>
          <a:ln w="12700">
            <a:solidFill>
              <a:srgbClr val="5CC8D7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68680" y="1965960"/>
            <a:ext cx="115945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5CC8D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progress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868680" y="2313432"/>
            <a:ext cx="2996184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P3 · Booking Calendar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868680" y="2597277"/>
            <a:ext cx="29961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29A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Owner: Leo Park @Leo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868680" y="2871597"/>
            <a:ext cx="2996184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B9BF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Patients pick a doctor, a day and a time slot in one screen. Free slots update as other patients book, so nobody is offered a time that is already taken.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868680" y="3801237"/>
            <a:ext cx="29961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29A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Details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868680" y="4130421"/>
            <a:ext cx="118872" cy="118872"/>
          </a:xfrm>
          <a:prstGeom prst="ellipse">
            <a:avLst/>
          </a:prstGeom>
          <a:solidFill>
            <a:srgbClr val="5CC8D7"/>
          </a:solidFill>
          <a:ln/>
        </p:spPr>
      </p:sp>
      <p:sp>
        <p:nvSpPr>
          <p:cNvPr id="18" name="Text 15"/>
          <p:cNvSpPr/>
          <p:nvPr/>
        </p:nvSpPr>
        <p:spPr>
          <a:xfrm>
            <a:off x="1115568" y="4075557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F4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Doctor and day picker built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868680" y="4352925"/>
            <a:ext cx="118872" cy="118872"/>
          </a:xfrm>
          <a:prstGeom prst="ellipse">
            <a:avLst/>
          </a:prstGeom>
          <a:solidFill>
            <a:srgbClr val="5CC8D7"/>
          </a:solidFill>
          <a:ln/>
        </p:spPr>
      </p:sp>
      <p:sp>
        <p:nvSpPr>
          <p:cNvPr id="20" name="Text 17"/>
          <p:cNvSpPr/>
          <p:nvPr/>
        </p:nvSpPr>
        <p:spPr>
          <a:xfrm>
            <a:off x="1115568" y="4298061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F4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time slots shown live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868680" y="4575429"/>
            <a:ext cx="118872" cy="118872"/>
          </a:xfrm>
          <a:prstGeom prst="ellipse">
            <a:avLst/>
          </a:prstGeom>
          <a:ln w="19050">
            <a:solidFill>
              <a:srgbClr val="5CC8D7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1115568" y="4520565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F4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Booking confirmation screen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868680" y="4797933"/>
            <a:ext cx="118872" cy="118872"/>
          </a:xfrm>
          <a:prstGeom prst="ellipse">
            <a:avLst/>
          </a:prstGeom>
          <a:ln w="19050">
            <a:solidFill>
              <a:srgbClr val="929AA8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1115568" y="4743069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929A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Rescheduling an existing booking</a:t>
            </a:r>
            <a:endParaRPr lang="en-US" sz="1100" dirty="0"/>
          </a:p>
        </p:txBody>
      </p:sp>
      <p:sp>
        <p:nvSpPr>
          <p:cNvPr id="25" name="Shape 22"/>
          <p:cNvSpPr/>
          <p:nvPr/>
        </p:nvSpPr>
        <p:spPr>
          <a:xfrm>
            <a:off x="868680" y="5020437"/>
            <a:ext cx="118872" cy="118872"/>
          </a:xfrm>
          <a:prstGeom prst="ellipse">
            <a:avLst/>
          </a:prstGeom>
          <a:ln w="19050">
            <a:solidFill>
              <a:srgbClr val="929AA8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1115568" y="4965573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929A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Cancellation with clinic notice</a:t>
            </a:r>
            <a:endParaRPr lang="en-US" sz="1100" dirty="0"/>
          </a:p>
        </p:txBody>
      </p:sp>
      <p:sp>
        <p:nvSpPr>
          <p:cNvPr id="27" name="Shape 24"/>
          <p:cNvSpPr/>
          <p:nvPr/>
        </p:nvSpPr>
        <p:spPr>
          <a:xfrm>
            <a:off x="4367784" y="1783080"/>
            <a:ext cx="3453384" cy="3694938"/>
          </a:xfrm>
          <a:prstGeom prst="rect">
            <a:avLst/>
          </a:prstGeom>
          <a:solidFill>
            <a:srgbClr val="23262C"/>
          </a:solidFill>
          <a:ln/>
        </p:spPr>
      </p:sp>
      <p:sp>
        <p:nvSpPr>
          <p:cNvPr id="28" name="Shape 25"/>
          <p:cNvSpPr/>
          <p:nvPr/>
        </p:nvSpPr>
        <p:spPr>
          <a:xfrm>
            <a:off x="4596384" y="1965960"/>
            <a:ext cx="998525" cy="274320"/>
          </a:xfrm>
          <a:prstGeom prst="rect">
            <a:avLst/>
          </a:prstGeom>
          <a:solidFill>
            <a:srgbClr val="5CC8D7"/>
          </a:solidFill>
          <a:ln/>
        </p:spPr>
      </p:sp>
      <p:sp>
        <p:nvSpPr>
          <p:cNvPr id="29" name="Text 26"/>
          <p:cNvSpPr/>
          <p:nvPr/>
        </p:nvSpPr>
        <p:spPr>
          <a:xfrm>
            <a:off x="4596384" y="1965960"/>
            <a:ext cx="99852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216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Completed</a:t>
            </a:r>
            <a:endParaRPr lang="en-US" sz="1100" dirty="0"/>
          </a:p>
        </p:txBody>
      </p:sp>
      <p:sp>
        <p:nvSpPr>
          <p:cNvPr id="30" name="Text 27"/>
          <p:cNvSpPr/>
          <p:nvPr/>
        </p:nvSpPr>
        <p:spPr>
          <a:xfrm>
            <a:off x="4596384" y="2313432"/>
            <a:ext cx="2996184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P2 · Clinic Search and Maps</a:t>
            </a:r>
            <a:endParaRPr lang="en-US" sz="1500" dirty="0"/>
          </a:p>
        </p:txBody>
      </p:sp>
      <p:sp>
        <p:nvSpPr>
          <p:cNvPr id="31" name="Text 28"/>
          <p:cNvSpPr/>
          <p:nvPr/>
        </p:nvSpPr>
        <p:spPr>
          <a:xfrm>
            <a:off x="4596384" y="2835402"/>
            <a:ext cx="29961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29A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Owner: Leo Park @Leo</a:t>
            </a:r>
            <a:endParaRPr lang="en-US" sz="1100" dirty="0"/>
          </a:p>
        </p:txBody>
      </p:sp>
      <p:sp>
        <p:nvSpPr>
          <p:cNvPr id="32" name="Text 29"/>
          <p:cNvSpPr/>
          <p:nvPr/>
        </p:nvSpPr>
        <p:spPr>
          <a:xfrm>
            <a:off x="4596384" y="3109722"/>
            <a:ext cx="2996184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B9BF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Patients find nearby clinics by name, specialty or distance and open directions in their maps app. Reviewed and approved this week.</a:t>
            </a:r>
            <a:endParaRPr lang="en-US" sz="1200" dirty="0"/>
          </a:p>
        </p:txBody>
      </p:sp>
      <p:sp>
        <p:nvSpPr>
          <p:cNvPr id="33" name="Text 30"/>
          <p:cNvSpPr/>
          <p:nvPr/>
        </p:nvSpPr>
        <p:spPr>
          <a:xfrm>
            <a:off x="4596384" y="4039362"/>
            <a:ext cx="29961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29A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Details</a:t>
            </a:r>
            <a:endParaRPr lang="en-US" sz="1100" dirty="0"/>
          </a:p>
        </p:txBody>
      </p:sp>
      <p:sp>
        <p:nvSpPr>
          <p:cNvPr id="34" name="Shape 31"/>
          <p:cNvSpPr/>
          <p:nvPr/>
        </p:nvSpPr>
        <p:spPr>
          <a:xfrm>
            <a:off x="4596384" y="4368546"/>
            <a:ext cx="118872" cy="118872"/>
          </a:xfrm>
          <a:prstGeom prst="ellipse">
            <a:avLst/>
          </a:prstGeom>
          <a:solidFill>
            <a:srgbClr val="5CC8D7"/>
          </a:solidFill>
          <a:ln/>
        </p:spPr>
      </p:sp>
      <p:sp>
        <p:nvSpPr>
          <p:cNvPr id="35" name="Text 32"/>
          <p:cNvSpPr/>
          <p:nvPr/>
        </p:nvSpPr>
        <p:spPr>
          <a:xfrm>
            <a:off x="4843272" y="4313682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F4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Search by name and specialty</a:t>
            </a:r>
            <a:endParaRPr lang="en-US" sz="1100" dirty="0"/>
          </a:p>
        </p:txBody>
      </p:sp>
      <p:sp>
        <p:nvSpPr>
          <p:cNvPr id="36" name="Shape 33"/>
          <p:cNvSpPr/>
          <p:nvPr/>
        </p:nvSpPr>
        <p:spPr>
          <a:xfrm>
            <a:off x="4596384" y="4591050"/>
            <a:ext cx="118872" cy="118872"/>
          </a:xfrm>
          <a:prstGeom prst="ellipse">
            <a:avLst/>
          </a:prstGeom>
          <a:solidFill>
            <a:srgbClr val="5CC8D7"/>
          </a:solidFill>
          <a:ln/>
        </p:spPr>
      </p:sp>
      <p:sp>
        <p:nvSpPr>
          <p:cNvPr id="37" name="Text 34"/>
          <p:cNvSpPr/>
          <p:nvPr/>
        </p:nvSpPr>
        <p:spPr>
          <a:xfrm>
            <a:off x="4843272" y="4536186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F4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Distance sorting from the patient's location</a:t>
            </a:r>
            <a:endParaRPr lang="en-US" sz="1100" dirty="0"/>
          </a:p>
        </p:txBody>
      </p:sp>
      <p:sp>
        <p:nvSpPr>
          <p:cNvPr id="38" name="Shape 35"/>
          <p:cNvSpPr/>
          <p:nvPr/>
        </p:nvSpPr>
        <p:spPr>
          <a:xfrm>
            <a:off x="4596384" y="4813554"/>
            <a:ext cx="118872" cy="118872"/>
          </a:xfrm>
          <a:prstGeom prst="ellipse">
            <a:avLst/>
          </a:prstGeom>
          <a:solidFill>
            <a:srgbClr val="5CC8D7"/>
          </a:solidFill>
          <a:ln/>
        </p:spPr>
      </p:sp>
      <p:sp>
        <p:nvSpPr>
          <p:cNvPr id="39" name="Text 36"/>
          <p:cNvSpPr/>
          <p:nvPr/>
        </p:nvSpPr>
        <p:spPr>
          <a:xfrm>
            <a:off x="4843272" y="4758690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F4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Directions open in the maps app</a:t>
            </a:r>
            <a:endParaRPr lang="en-US" sz="1100" dirty="0"/>
          </a:p>
        </p:txBody>
      </p:sp>
      <p:sp>
        <p:nvSpPr>
          <p:cNvPr id="40" name="Shape 37"/>
          <p:cNvSpPr/>
          <p:nvPr/>
        </p:nvSpPr>
        <p:spPr>
          <a:xfrm>
            <a:off x="4596384" y="5036058"/>
            <a:ext cx="118872" cy="118872"/>
          </a:xfrm>
          <a:prstGeom prst="ellipse">
            <a:avLst/>
          </a:prstGeom>
          <a:solidFill>
            <a:srgbClr val="5CC8D7"/>
          </a:solidFill>
          <a:ln/>
        </p:spPr>
      </p:sp>
      <p:sp>
        <p:nvSpPr>
          <p:cNvPr id="41" name="Text 38"/>
          <p:cNvSpPr/>
          <p:nvPr/>
        </p:nvSpPr>
        <p:spPr>
          <a:xfrm>
            <a:off x="4843272" y="4981194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F4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Works offline for recent searches</a:t>
            </a:r>
            <a:endParaRPr lang="en-US" sz="1100" dirty="0"/>
          </a:p>
        </p:txBody>
      </p:sp>
      <p:sp>
        <p:nvSpPr>
          <p:cNvPr id="42" name="Shape 39"/>
          <p:cNvSpPr/>
          <p:nvPr/>
        </p:nvSpPr>
        <p:spPr>
          <a:xfrm>
            <a:off x="8095488" y="1783080"/>
            <a:ext cx="3453384" cy="3694938"/>
          </a:xfrm>
          <a:prstGeom prst="rect">
            <a:avLst/>
          </a:prstGeom>
          <a:solidFill>
            <a:srgbClr val="23262C"/>
          </a:solidFill>
          <a:ln/>
        </p:spPr>
      </p:sp>
      <p:sp>
        <p:nvSpPr>
          <p:cNvPr id="43" name="Shape 40"/>
          <p:cNvSpPr/>
          <p:nvPr/>
        </p:nvSpPr>
        <p:spPr>
          <a:xfrm>
            <a:off x="8324088" y="1965960"/>
            <a:ext cx="1159459" cy="274320"/>
          </a:xfrm>
          <a:prstGeom prst="rect">
            <a:avLst/>
          </a:prstGeom>
          <a:ln w="12700">
            <a:solidFill>
              <a:srgbClr val="929AA8"/>
            </a:solidFill>
            <a:prstDash val="solid"/>
          </a:ln>
        </p:spPr>
      </p:sp>
      <p:sp>
        <p:nvSpPr>
          <p:cNvPr id="44" name="Text 41"/>
          <p:cNvSpPr/>
          <p:nvPr/>
        </p:nvSpPr>
        <p:spPr>
          <a:xfrm>
            <a:off x="8324088" y="1965960"/>
            <a:ext cx="115945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929A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started</a:t>
            </a:r>
            <a:endParaRPr lang="en-US" sz="1100" dirty="0"/>
          </a:p>
        </p:txBody>
      </p:sp>
      <p:sp>
        <p:nvSpPr>
          <p:cNvPr id="45" name="Text 42"/>
          <p:cNvSpPr/>
          <p:nvPr/>
        </p:nvSpPr>
        <p:spPr>
          <a:xfrm>
            <a:off x="8324088" y="2313432"/>
            <a:ext cx="2996184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P4 · Payments and Receipts</a:t>
            </a:r>
            <a:endParaRPr lang="en-US" sz="1500" dirty="0"/>
          </a:p>
        </p:txBody>
      </p:sp>
      <p:sp>
        <p:nvSpPr>
          <p:cNvPr id="46" name="Text 43"/>
          <p:cNvSpPr/>
          <p:nvPr/>
        </p:nvSpPr>
        <p:spPr>
          <a:xfrm>
            <a:off x="8324088" y="2597277"/>
            <a:ext cx="29961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29A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Owner: Leo Park @Leo</a:t>
            </a:r>
            <a:endParaRPr lang="en-US" sz="1100" dirty="0"/>
          </a:p>
        </p:txBody>
      </p:sp>
      <p:sp>
        <p:nvSpPr>
          <p:cNvPr id="47" name="Text 44"/>
          <p:cNvSpPr/>
          <p:nvPr/>
        </p:nvSpPr>
        <p:spPr>
          <a:xfrm>
            <a:off x="8324088" y="2871597"/>
            <a:ext cx="299618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B9BF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Patients pay the booking deposit in the app and get a receipt by email. Starts after the booking calendar is approved.</a:t>
            </a:r>
            <a:endParaRPr lang="en-US" sz="1200" dirty="0"/>
          </a:p>
        </p:txBody>
      </p:sp>
      <p:sp>
        <p:nvSpPr>
          <p:cNvPr id="48" name="Text 45"/>
          <p:cNvSpPr/>
          <p:nvPr/>
        </p:nvSpPr>
        <p:spPr>
          <a:xfrm>
            <a:off x="8324088" y="3603117"/>
            <a:ext cx="29961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29A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Details</a:t>
            </a:r>
            <a:endParaRPr lang="en-US" sz="1100" dirty="0"/>
          </a:p>
        </p:txBody>
      </p:sp>
      <p:sp>
        <p:nvSpPr>
          <p:cNvPr id="49" name="Shape 46"/>
          <p:cNvSpPr/>
          <p:nvPr/>
        </p:nvSpPr>
        <p:spPr>
          <a:xfrm>
            <a:off x="8324088" y="3932301"/>
            <a:ext cx="118872" cy="118872"/>
          </a:xfrm>
          <a:prstGeom prst="ellipse">
            <a:avLst/>
          </a:prstGeom>
          <a:ln w="19050">
            <a:solidFill>
              <a:srgbClr val="929AA8"/>
            </a:solidFill>
            <a:prstDash val="solid"/>
          </a:ln>
        </p:spPr>
      </p:sp>
      <p:sp>
        <p:nvSpPr>
          <p:cNvPr id="50" name="Text 47"/>
          <p:cNvSpPr/>
          <p:nvPr/>
        </p:nvSpPr>
        <p:spPr>
          <a:xfrm>
            <a:off x="8570976" y="3877437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929A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Choose a payment method</a:t>
            </a:r>
            <a:endParaRPr lang="en-US" sz="1100" dirty="0"/>
          </a:p>
        </p:txBody>
      </p:sp>
      <p:sp>
        <p:nvSpPr>
          <p:cNvPr id="51" name="Shape 48"/>
          <p:cNvSpPr/>
          <p:nvPr/>
        </p:nvSpPr>
        <p:spPr>
          <a:xfrm>
            <a:off x="8324088" y="4154805"/>
            <a:ext cx="118872" cy="118872"/>
          </a:xfrm>
          <a:prstGeom prst="ellipse">
            <a:avLst/>
          </a:prstGeom>
          <a:ln w="19050">
            <a:solidFill>
              <a:srgbClr val="929AA8"/>
            </a:solidFill>
            <a:prstDash val="solid"/>
          </a:ln>
        </p:spPr>
      </p:sp>
      <p:sp>
        <p:nvSpPr>
          <p:cNvPr id="52" name="Text 49"/>
          <p:cNvSpPr/>
          <p:nvPr/>
        </p:nvSpPr>
        <p:spPr>
          <a:xfrm>
            <a:off x="8570976" y="4099941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929A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Pay the booking deposit</a:t>
            </a:r>
            <a:endParaRPr lang="en-US" sz="1100" dirty="0"/>
          </a:p>
        </p:txBody>
      </p:sp>
      <p:sp>
        <p:nvSpPr>
          <p:cNvPr id="53" name="Shape 50"/>
          <p:cNvSpPr/>
          <p:nvPr/>
        </p:nvSpPr>
        <p:spPr>
          <a:xfrm>
            <a:off x="8324088" y="4377309"/>
            <a:ext cx="118872" cy="118872"/>
          </a:xfrm>
          <a:prstGeom prst="ellipse">
            <a:avLst/>
          </a:prstGeom>
          <a:ln w="19050">
            <a:solidFill>
              <a:srgbClr val="929AA8"/>
            </a:solidFill>
            <a:prstDash val="solid"/>
          </a:ln>
        </p:spPr>
      </p:sp>
      <p:sp>
        <p:nvSpPr>
          <p:cNvPr id="54" name="Text 51"/>
          <p:cNvSpPr/>
          <p:nvPr/>
        </p:nvSpPr>
        <p:spPr>
          <a:xfrm>
            <a:off x="8570976" y="4322445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929A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Receipt sent by email</a:t>
            </a:r>
            <a:endParaRPr lang="en-US" sz="1100" dirty="0"/>
          </a:p>
        </p:txBody>
      </p:sp>
      <p:sp>
        <p:nvSpPr>
          <p:cNvPr id="55" name="Text 52"/>
          <p:cNvSpPr/>
          <p:nvPr/>
        </p:nvSpPr>
        <p:spPr>
          <a:xfrm>
            <a:off x="640080" y="5615178"/>
            <a:ext cx="10908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929A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Status as of this week's review; detail comes from the task tracker and the lead's code reviews.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216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81328"/>
          </a:xfrm>
          <a:prstGeom prst="rect">
            <a:avLst/>
          </a:prstGeom>
          <a:solidFill>
            <a:srgbClr val="2326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481328"/>
            <a:ext cx="12191695" cy="36576"/>
          </a:xfrm>
          <a:prstGeom prst="rect">
            <a:avLst/>
          </a:prstGeom>
          <a:solidFill>
            <a:srgbClr val="F2B134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36576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2B1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Quality · Code Review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0177272" y="274320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800" i="1" dirty="0">
                <a:solidFill>
                  <a:srgbClr val="929A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07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640080" y="731520"/>
            <a:ext cx="109087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Quality Check: Issues Caught Before Release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640080" y="6446520"/>
            <a:ext cx="6400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29A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October 9, 2026</a:t>
            </a:r>
            <a:endParaRPr lang="en-US" sz="1100" dirty="0"/>
          </a:p>
        </p:txBody>
      </p:sp>
      <p:pic>
        <p:nvPicPr>
          <p:cNvPr id="8" name="Image 0" descr="/var/folders/lw/rmylcyvd5rjfxk9g1z9rrm8w0000gq/T/showship-deck-4BUm0H/paper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0928" y="6464808"/>
            <a:ext cx="201168" cy="20116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9966960" y="6446520"/>
            <a:ext cx="15819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29A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Shipped with </a:t>
            </a:r>
            <a:pPr indent="0" marL="0">
              <a:buNone/>
            </a:pPr>
            <a:r>
              <a:rPr lang="en-US" sz="1100" b="1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Showship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640080" y="1783080"/>
            <a:ext cx="2926080" cy="1203960"/>
          </a:xfrm>
          <a:prstGeom prst="rect">
            <a:avLst/>
          </a:prstGeom>
          <a:solidFill>
            <a:srgbClr val="23262C"/>
          </a:solidFill>
          <a:ln/>
        </p:spPr>
      </p:sp>
      <p:sp>
        <p:nvSpPr>
          <p:cNvPr id="11" name="Text 8"/>
          <p:cNvSpPr/>
          <p:nvPr/>
        </p:nvSpPr>
        <p:spPr>
          <a:xfrm>
            <a:off x="868680" y="1837944"/>
            <a:ext cx="2468880" cy="6019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2B13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400" dirty="0"/>
          </a:p>
        </p:txBody>
      </p:sp>
      <p:sp>
        <p:nvSpPr>
          <p:cNvPr id="12" name="Text 9"/>
          <p:cNvSpPr/>
          <p:nvPr/>
        </p:nvSpPr>
        <p:spPr>
          <a:xfrm>
            <a:off x="868680" y="2445258"/>
            <a:ext cx="2468880" cy="481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B9BF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Features reviewed this week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640080" y="3169920"/>
            <a:ext cx="2926080" cy="1203960"/>
          </a:xfrm>
          <a:prstGeom prst="rect">
            <a:avLst/>
          </a:prstGeom>
          <a:solidFill>
            <a:srgbClr val="23262C"/>
          </a:solidFill>
          <a:ln/>
        </p:spPr>
      </p:sp>
      <p:sp>
        <p:nvSpPr>
          <p:cNvPr id="14" name="Text 11"/>
          <p:cNvSpPr/>
          <p:nvPr/>
        </p:nvSpPr>
        <p:spPr>
          <a:xfrm>
            <a:off x="868680" y="3224784"/>
            <a:ext cx="2468880" cy="6019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400" dirty="0"/>
          </a:p>
        </p:txBody>
      </p:sp>
      <p:sp>
        <p:nvSpPr>
          <p:cNvPr id="15" name="Text 12"/>
          <p:cNvSpPr/>
          <p:nvPr/>
        </p:nvSpPr>
        <p:spPr>
          <a:xfrm>
            <a:off x="868680" y="3832098"/>
            <a:ext cx="2468880" cy="481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B9BF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Approved for release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640080" y="4556760"/>
            <a:ext cx="2926080" cy="1203960"/>
          </a:xfrm>
          <a:prstGeom prst="rect">
            <a:avLst/>
          </a:prstGeom>
          <a:solidFill>
            <a:srgbClr val="23262C"/>
          </a:solidFill>
          <a:ln/>
        </p:spPr>
      </p:sp>
      <p:sp>
        <p:nvSpPr>
          <p:cNvPr id="17" name="Text 14"/>
          <p:cNvSpPr/>
          <p:nvPr/>
        </p:nvSpPr>
        <p:spPr>
          <a:xfrm>
            <a:off x="868680" y="4611624"/>
            <a:ext cx="2468880" cy="6019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212</a:t>
            </a:r>
            <a:endParaRPr lang="en-US" sz="3400" dirty="0"/>
          </a:p>
        </p:txBody>
      </p:sp>
      <p:sp>
        <p:nvSpPr>
          <p:cNvPr id="18" name="Text 15"/>
          <p:cNvSpPr/>
          <p:nvPr/>
        </p:nvSpPr>
        <p:spPr>
          <a:xfrm>
            <a:off x="868680" y="5218938"/>
            <a:ext cx="2468880" cy="481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B9BF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Automated tests passing (100%)</a:t>
            </a:r>
            <a:endParaRPr lang="en-US" sz="1150" dirty="0"/>
          </a:p>
        </p:txBody>
      </p:sp>
      <p:sp>
        <p:nvSpPr>
          <p:cNvPr id="19" name="Shape 16"/>
          <p:cNvSpPr/>
          <p:nvPr/>
        </p:nvSpPr>
        <p:spPr>
          <a:xfrm>
            <a:off x="3840480" y="1783080"/>
            <a:ext cx="7708392" cy="1234440"/>
          </a:xfrm>
          <a:prstGeom prst="rect">
            <a:avLst/>
          </a:prstGeom>
          <a:solidFill>
            <a:srgbClr val="23262C"/>
          </a:solidFill>
          <a:ln/>
        </p:spPr>
      </p:sp>
      <p:sp>
        <p:nvSpPr>
          <p:cNvPr id="20" name="Text 17"/>
          <p:cNvSpPr/>
          <p:nvPr/>
        </p:nvSpPr>
        <p:spPr>
          <a:xfrm>
            <a:off x="4069080" y="1892808"/>
            <a:ext cx="5330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Appointment Reminders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4069080" y="2194560"/>
            <a:ext cx="72511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B9BF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Clinics can send SMS and email reminders 24 hours and 2 hours before each appointment.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10402214" y="1892808"/>
            <a:ext cx="918058" cy="274320"/>
          </a:xfrm>
          <a:prstGeom prst="rect">
            <a:avLst/>
          </a:prstGeom>
          <a:solidFill>
            <a:srgbClr val="F2B134"/>
          </a:solidFill>
          <a:ln/>
        </p:spPr>
      </p:sp>
      <p:sp>
        <p:nvSpPr>
          <p:cNvPr id="23" name="Text 20"/>
          <p:cNvSpPr/>
          <p:nvPr/>
        </p:nvSpPr>
        <p:spPr>
          <a:xfrm>
            <a:off x="10402214" y="1892808"/>
            <a:ext cx="91805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216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Verified</a:t>
            </a:r>
            <a:endParaRPr lang="en-US" sz="1100" dirty="0"/>
          </a:p>
        </p:txBody>
      </p:sp>
      <p:sp>
        <p:nvSpPr>
          <p:cNvPr id="24" name="Shape 21"/>
          <p:cNvSpPr/>
          <p:nvPr/>
        </p:nvSpPr>
        <p:spPr>
          <a:xfrm>
            <a:off x="3840480" y="3154680"/>
            <a:ext cx="7708392" cy="1234440"/>
          </a:xfrm>
          <a:prstGeom prst="rect">
            <a:avLst/>
          </a:prstGeom>
          <a:solidFill>
            <a:srgbClr val="23262C"/>
          </a:solidFill>
          <a:ln/>
        </p:spPr>
      </p:sp>
      <p:sp>
        <p:nvSpPr>
          <p:cNvPr id="25" name="Text 22"/>
          <p:cNvSpPr/>
          <p:nvPr/>
        </p:nvSpPr>
        <p:spPr>
          <a:xfrm>
            <a:off x="4069080" y="3264408"/>
            <a:ext cx="5330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Reliability</a:t>
            </a:r>
            <a:endParaRPr lang="en-US" sz="1300" dirty="0"/>
          </a:p>
        </p:txBody>
      </p:sp>
      <p:sp>
        <p:nvSpPr>
          <p:cNvPr id="26" name="Text 23"/>
          <p:cNvSpPr/>
          <p:nvPr/>
        </p:nvSpPr>
        <p:spPr>
          <a:xfrm>
            <a:off x="4069080" y="3566160"/>
            <a:ext cx="72511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B9BF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patient could receive the same reminder twice if sending is retried. Small fix identified.</a:t>
            </a:r>
            <a:endParaRPr lang="en-US" sz="1200" dirty="0"/>
          </a:p>
        </p:txBody>
      </p:sp>
      <p:sp>
        <p:nvSpPr>
          <p:cNvPr id="27" name="Shape 24"/>
          <p:cNvSpPr/>
          <p:nvPr/>
        </p:nvSpPr>
        <p:spPr>
          <a:xfrm>
            <a:off x="9597542" y="3264408"/>
            <a:ext cx="1722730" cy="274320"/>
          </a:xfrm>
          <a:prstGeom prst="rect">
            <a:avLst/>
          </a:prstGeom>
          <a:ln w="12700">
            <a:solidFill>
              <a:srgbClr val="F2B134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9597542" y="3264408"/>
            <a:ext cx="172273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2B1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Fix before release</a:t>
            </a:r>
            <a:endParaRPr lang="en-US" sz="1100" dirty="0"/>
          </a:p>
        </p:txBody>
      </p:sp>
      <p:sp>
        <p:nvSpPr>
          <p:cNvPr id="29" name="Shape 26"/>
          <p:cNvSpPr/>
          <p:nvPr/>
        </p:nvSpPr>
        <p:spPr>
          <a:xfrm>
            <a:off x="3840480" y="4526280"/>
            <a:ext cx="7708392" cy="1234440"/>
          </a:xfrm>
          <a:prstGeom prst="rect">
            <a:avLst/>
          </a:prstGeom>
          <a:solidFill>
            <a:srgbClr val="23262C"/>
          </a:solidFill>
          <a:ln/>
        </p:spPr>
      </p:sp>
      <p:sp>
        <p:nvSpPr>
          <p:cNvPr id="30" name="Text 27"/>
          <p:cNvSpPr/>
          <p:nvPr/>
        </p:nvSpPr>
        <p:spPr>
          <a:xfrm>
            <a:off x="4069080" y="4636008"/>
            <a:ext cx="5330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Privacy</a:t>
            </a:r>
            <a:endParaRPr lang="en-US" sz="1300" dirty="0"/>
          </a:p>
        </p:txBody>
      </p:sp>
      <p:sp>
        <p:nvSpPr>
          <p:cNvPr id="31" name="Text 28"/>
          <p:cNvSpPr/>
          <p:nvPr/>
        </p:nvSpPr>
        <p:spPr>
          <a:xfrm>
            <a:off x="4069080" y="4937760"/>
            <a:ext cx="72511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B9BF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Patient phone numbers are hidden in system logs and only visible to clinic staff.</a:t>
            </a:r>
            <a:endParaRPr lang="en-US" sz="1200" dirty="0"/>
          </a:p>
        </p:txBody>
      </p:sp>
      <p:sp>
        <p:nvSpPr>
          <p:cNvPr id="32" name="Shape 29"/>
          <p:cNvSpPr/>
          <p:nvPr/>
        </p:nvSpPr>
        <p:spPr>
          <a:xfrm>
            <a:off x="10402214" y="4636008"/>
            <a:ext cx="918058" cy="274320"/>
          </a:xfrm>
          <a:prstGeom prst="rect">
            <a:avLst/>
          </a:prstGeom>
          <a:solidFill>
            <a:srgbClr val="F2B134"/>
          </a:solidFill>
          <a:ln/>
        </p:spPr>
      </p:sp>
      <p:sp>
        <p:nvSpPr>
          <p:cNvPr id="33" name="Text 30"/>
          <p:cNvSpPr/>
          <p:nvPr/>
        </p:nvSpPr>
        <p:spPr>
          <a:xfrm>
            <a:off x="10402214" y="4636008"/>
            <a:ext cx="91805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216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Verified</a:t>
            </a:r>
            <a:endParaRPr lang="en-US" sz="1100" dirty="0"/>
          </a:p>
        </p:txBody>
      </p:sp>
      <p:sp>
        <p:nvSpPr>
          <p:cNvPr id="34" name="Text 31"/>
          <p:cNvSpPr/>
          <p:nvPr/>
        </p:nvSpPr>
        <p:spPr>
          <a:xfrm>
            <a:off x="3840480" y="5852160"/>
            <a:ext cx="77083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929A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lead's code reviews this week.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216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81328"/>
          </a:xfrm>
          <a:prstGeom prst="rect">
            <a:avLst/>
          </a:prstGeom>
          <a:solidFill>
            <a:srgbClr val="2326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481328"/>
            <a:ext cx="12191695" cy="36576"/>
          </a:xfrm>
          <a:prstGeom prst="rect">
            <a:avLst/>
          </a:prstGeom>
          <a:solidFill>
            <a:srgbClr val="F2B134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36576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7A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Needs Attention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0177272" y="274320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800" i="1" dirty="0">
                <a:solidFill>
                  <a:srgbClr val="929A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08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640080" y="731520"/>
            <a:ext cx="109087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Blockers &amp; Decisions Needed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640080" y="6446520"/>
            <a:ext cx="6400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29A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October 9, 2026</a:t>
            </a:r>
            <a:endParaRPr lang="en-US" sz="1100" dirty="0"/>
          </a:p>
        </p:txBody>
      </p:sp>
      <p:pic>
        <p:nvPicPr>
          <p:cNvPr id="8" name="Image 0" descr="/var/folders/lw/rmylcyvd5rjfxk9g1z9rrm8w0000gq/T/showship-deck-4BUm0H/paper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0928" y="6464808"/>
            <a:ext cx="201168" cy="20116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9966960" y="6446520"/>
            <a:ext cx="15819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29A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Shipped with </a:t>
            </a:r>
            <a:pPr indent="0" marL="0">
              <a:buNone/>
            </a:pPr>
            <a:r>
              <a:rPr lang="en-US" sz="1100" b="1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Showship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640080" y="1783080"/>
            <a:ext cx="5317236" cy="2515870"/>
          </a:xfrm>
          <a:prstGeom prst="rect">
            <a:avLst/>
          </a:prstGeom>
          <a:solidFill>
            <a:srgbClr val="23262C"/>
          </a:solidFill>
          <a:ln/>
        </p:spPr>
      </p:sp>
      <p:sp>
        <p:nvSpPr>
          <p:cNvPr id="11" name="Shape 8"/>
          <p:cNvSpPr/>
          <p:nvPr/>
        </p:nvSpPr>
        <p:spPr>
          <a:xfrm>
            <a:off x="640080" y="1783080"/>
            <a:ext cx="5317236" cy="73152"/>
          </a:xfrm>
          <a:prstGeom prst="rect">
            <a:avLst/>
          </a:prstGeom>
          <a:solidFill>
            <a:srgbClr val="FF7A6B"/>
          </a:solidFill>
          <a:ln/>
        </p:spPr>
      </p:sp>
      <p:sp>
        <p:nvSpPr>
          <p:cNvPr id="12" name="Text 9"/>
          <p:cNvSpPr/>
          <p:nvPr/>
        </p:nvSpPr>
        <p:spPr>
          <a:xfrm>
            <a:off x="914400" y="2011680"/>
            <a:ext cx="47685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Blockers and risks</a:t>
            </a:r>
            <a:pPr indent="0" marL="0">
              <a:buNone/>
            </a:pPr>
            <a:r>
              <a:rPr lang="en-US" sz="1700" dirty="0">
                <a:solidFill>
                  <a:srgbClr val="929A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  1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914400" y="2606040"/>
            <a:ext cx="411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7A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400" dirty="0"/>
          </a:p>
        </p:txBody>
      </p:sp>
      <p:sp>
        <p:nvSpPr>
          <p:cNvPr id="14" name="Text 11"/>
          <p:cNvSpPr/>
          <p:nvPr/>
        </p:nvSpPr>
        <p:spPr>
          <a:xfrm>
            <a:off x="1417320" y="2606040"/>
            <a:ext cx="4265676" cy="953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spcAft>
                <a:spcPts val="300"/>
              </a:spcAft>
              <a:buNone/>
            </a:pPr>
            <a:r>
              <a:rPr lang="en-US" sz="1500" b="1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Reminders release waiting on one fix</a:t>
            </a:r>
            <a:endParaRPr lang="en-US" sz="1500" dirty="0"/>
          </a:p>
          <a:p>
            <a:pPr indent="0" marL="0">
              <a:lnSpc>
                <a:spcPct val="110000"/>
              </a:lnSpc>
              <a:spcAft>
                <a:spcPts val="300"/>
              </a:spcAft>
              <a:buNone/>
            </a:pPr>
            <a:r>
              <a:rPr lang="en-US" sz="1200" dirty="0">
                <a:solidFill>
                  <a:srgbClr val="B9BFC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Duplicate reminders must be prevented before release. Fix is small and already tested.</a:t>
            </a:r>
            <a:endParaRPr lang="en-US" sz="1500" dirty="0"/>
          </a:p>
          <a:p>
            <a:pPr indent="0" marL="0">
              <a:lnSpc>
                <a:spcPct val="110000"/>
              </a:lnSpc>
              <a:spcAft>
                <a:spcPts val="300"/>
              </a:spcAft>
              <a:buNone/>
            </a:pPr>
            <a:r>
              <a:rPr lang="en-US" sz="1100" i="1" dirty="0">
                <a:solidFill>
                  <a:srgbClr val="929A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Owner: Nina Rao @Nina · Expected: next week</a:t>
            </a:r>
            <a:endParaRPr lang="en-US" sz="1500" dirty="0"/>
          </a:p>
        </p:txBody>
      </p:sp>
      <p:sp>
        <p:nvSpPr>
          <p:cNvPr id="15" name="Shape 12"/>
          <p:cNvSpPr/>
          <p:nvPr/>
        </p:nvSpPr>
        <p:spPr>
          <a:xfrm>
            <a:off x="6231636" y="1783080"/>
            <a:ext cx="5317236" cy="2515870"/>
          </a:xfrm>
          <a:prstGeom prst="rect">
            <a:avLst/>
          </a:prstGeom>
          <a:solidFill>
            <a:srgbClr val="23262C"/>
          </a:solidFill>
          <a:ln/>
        </p:spPr>
      </p:sp>
      <p:sp>
        <p:nvSpPr>
          <p:cNvPr id="16" name="Shape 13"/>
          <p:cNvSpPr/>
          <p:nvPr/>
        </p:nvSpPr>
        <p:spPr>
          <a:xfrm>
            <a:off x="6231636" y="1783080"/>
            <a:ext cx="5317236" cy="73152"/>
          </a:xfrm>
          <a:prstGeom prst="rect">
            <a:avLst/>
          </a:prstGeom>
          <a:solidFill>
            <a:srgbClr val="F2B134"/>
          </a:solidFill>
          <a:ln/>
        </p:spPr>
      </p:sp>
      <p:sp>
        <p:nvSpPr>
          <p:cNvPr id="17" name="Text 14"/>
          <p:cNvSpPr/>
          <p:nvPr/>
        </p:nvSpPr>
        <p:spPr>
          <a:xfrm>
            <a:off x="6505956" y="2011680"/>
            <a:ext cx="47685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Decisions needed</a:t>
            </a:r>
            <a:pPr indent="0" marL="0">
              <a:buNone/>
            </a:pPr>
            <a:r>
              <a:rPr lang="en-US" sz="1700" dirty="0">
                <a:solidFill>
                  <a:srgbClr val="929A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  1</a:t>
            </a:r>
            <a:endParaRPr lang="en-US" sz="1700" dirty="0"/>
          </a:p>
        </p:txBody>
      </p:sp>
      <p:sp>
        <p:nvSpPr>
          <p:cNvPr id="18" name="Text 15"/>
          <p:cNvSpPr/>
          <p:nvPr/>
        </p:nvSpPr>
        <p:spPr>
          <a:xfrm>
            <a:off x="6505956" y="2606040"/>
            <a:ext cx="411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2B13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400" dirty="0"/>
          </a:p>
        </p:txBody>
      </p:sp>
      <p:sp>
        <p:nvSpPr>
          <p:cNvPr id="19" name="Text 16"/>
          <p:cNvSpPr/>
          <p:nvPr/>
        </p:nvSpPr>
        <p:spPr>
          <a:xfrm>
            <a:off x="7008876" y="2606040"/>
            <a:ext cx="4265676" cy="1372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spcAft>
                <a:spcPts val="300"/>
              </a:spcAft>
              <a:buNone/>
            </a:pPr>
            <a:r>
              <a:rPr lang="en-US" sz="1500" b="1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Can patients turn off SMS reminders and keep email only?</a:t>
            </a:r>
            <a:endParaRPr lang="en-US" sz="1500" dirty="0"/>
          </a:p>
          <a:p>
            <a:pPr indent="0" marL="0">
              <a:lnSpc>
                <a:spcPct val="110000"/>
              </a:lnSpc>
              <a:spcAft>
                <a:spcPts val="300"/>
              </a:spcAft>
              <a:buNone/>
            </a:pPr>
            <a:r>
              <a:rPr lang="en-US" sz="1200" dirty="0">
                <a:solidFill>
                  <a:srgbClr val="B9BFC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Today every patient with a phone number receives SMS reminders; some clinics report complaints.</a:t>
            </a:r>
            <a:endParaRPr lang="en-US" sz="1500" dirty="0"/>
          </a:p>
          <a:p>
            <a:pPr indent="0" marL="0">
              <a:lnSpc>
                <a:spcPct val="110000"/>
              </a:lnSpc>
              <a:spcAft>
                <a:spcPts val="300"/>
              </a:spcAft>
              <a:buNone/>
            </a:pPr>
            <a:r>
              <a:rPr lang="en-US" sz="1100" i="1" dirty="0">
                <a:solidFill>
                  <a:srgbClr val="929A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Options: allow opt-out · clinic decides per patient · keep as today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216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81328"/>
          </a:xfrm>
          <a:prstGeom prst="rect">
            <a:avLst/>
          </a:prstGeom>
          <a:solidFill>
            <a:srgbClr val="2326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481328"/>
            <a:ext cx="12191695" cy="36576"/>
          </a:xfrm>
          <a:prstGeom prst="rect">
            <a:avLst/>
          </a:prstGeom>
          <a:solidFill>
            <a:srgbClr val="F2B134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36576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2B1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 · Task Tracker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0177272" y="274320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800" i="1" dirty="0">
                <a:solidFill>
                  <a:srgbClr val="929A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09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640080" y="731520"/>
            <a:ext cx="109087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Developer Task Track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640080" y="6446520"/>
            <a:ext cx="6400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29A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October 9, 2026</a:t>
            </a:r>
            <a:endParaRPr lang="en-US" sz="1100" dirty="0"/>
          </a:p>
        </p:txBody>
      </p:sp>
      <p:pic>
        <p:nvPicPr>
          <p:cNvPr id="8" name="Image 0" descr="/var/folders/lw/rmylcyvd5rjfxk9g1z9rrm8w0000gq/T/showship-deck-4BUm0H/paper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0928" y="6464808"/>
            <a:ext cx="201168" cy="20116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9966960" y="6446520"/>
            <a:ext cx="15819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29A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Shipped with </a:t>
            </a:r>
            <a:pPr indent="0" marL="0">
              <a:buNone/>
            </a:pPr>
            <a:r>
              <a:rPr lang="en-US" sz="1100" b="1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Showship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640080" y="1783080"/>
            <a:ext cx="10908792" cy="1280160"/>
          </a:xfrm>
          <a:prstGeom prst="rect">
            <a:avLst/>
          </a:prstGeom>
          <a:solidFill>
            <a:srgbClr val="23262C"/>
          </a:solidFill>
          <a:ln/>
        </p:spPr>
      </p:sp>
      <p:sp>
        <p:nvSpPr>
          <p:cNvPr id="11" name="Text 8"/>
          <p:cNvSpPr/>
          <p:nvPr/>
        </p:nvSpPr>
        <p:spPr>
          <a:xfrm>
            <a:off x="868680" y="1874520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Leo Park @Leo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868680" y="2185416"/>
            <a:ext cx="3291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5CC8D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ClinicBook · Patient App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868680" y="2441448"/>
            <a:ext cx="329184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B9BF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Sign-in and clinic search done; booking calendar in progress.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4480560" y="187452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5CC8D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60%</a:t>
            </a:r>
            <a:endParaRPr lang="en-US" sz="2800" dirty="0"/>
          </a:p>
        </p:txBody>
      </p:sp>
      <p:sp>
        <p:nvSpPr>
          <p:cNvPr id="15" name="Text 12"/>
          <p:cNvSpPr/>
          <p:nvPr/>
        </p:nvSpPr>
        <p:spPr>
          <a:xfrm>
            <a:off x="4480560" y="2441448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9BF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done, 2 open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4480560" y="2788920"/>
            <a:ext cx="2103120" cy="73152"/>
          </a:xfrm>
          <a:prstGeom prst="rect">
            <a:avLst/>
          </a:prstGeom>
          <a:solidFill>
            <a:srgbClr val="36393E"/>
          </a:solidFill>
          <a:ln/>
        </p:spPr>
      </p:sp>
      <p:sp>
        <p:nvSpPr>
          <p:cNvPr id="17" name="Shape 14"/>
          <p:cNvSpPr/>
          <p:nvPr/>
        </p:nvSpPr>
        <p:spPr>
          <a:xfrm>
            <a:off x="4480560" y="2788920"/>
            <a:ext cx="1261872" cy="73152"/>
          </a:xfrm>
          <a:prstGeom prst="rect">
            <a:avLst/>
          </a:prstGeom>
          <a:solidFill>
            <a:srgbClr val="5CC8D7"/>
          </a:solidFill>
          <a:ln/>
        </p:spPr>
      </p:sp>
      <p:sp>
        <p:nvSpPr>
          <p:cNvPr id="18" name="Shape 15"/>
          <p:cNvSpPr/>
          <p:nvPr/>
        </p:nvSpPr>
        <p:spPr>
          <a:xfrm>
            <a:off x="6903720" y="1984248"/>
            <a:ext cx="109728" cy="109728"/>
          </a:xfrm>
          <a:prstGeom prst="rect">
            <a:avLst/>
          </a:prstGeom>
          <a:solidFill>
            <a:srgbClr val="5CC8D7"/>
          </a:solidFill>
          <a:ln/>
        </p:spPr>
      </p:sp>
      <p:sp>
        <p:nvSpPr>
          <p:cNvPr id="19" name="Text 16"/>
          <p:cNvSpPr/>
          <p:nvPr/>
        </p:nvSpPr>
        <p:spPr>
          <a:xfrm>
            <a:off x="7104888" y="1920240"/>
            <a:ext cx="18882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F4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P1 · Accounts &amp; Sign-in (3/3)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6903720" y="2350008"/>
            <a:ext cx="109728" cy="109728"/>
          </a:xfrm>
          <a:prstGeom prst="rect">
            <a:avLst/>
          </a:prstGeom>
          <a:solidFill>
            <a:srgbClr val="5CC8D7"/>
          </a:solidFill>
          <a:ln/>
        </p:spPr>
      </p:sp>
      <p:sp>
        <p:nvSpPr>
          <p:cNvPr id="21" name="Text 18"/>
          <p:cNvSpPr/>
          <p:nvPr/>
        </p:nvSpPr>
        <p:spPr>
          <a:xfrm>
            <a:off x="7104888" y="2286000"/>
            <a:ext cx="18882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F4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P2 · Clinic Search &amp; Maps (5/5)</a:t>
            </a:r>
            <a:endParaRPr lang="en-US" sz="1100" dirty="0"/>
          </a:p>
        </p:txBody>
      </p:sp>
      <p:sp>
        <p:nvSpPr>
          <p:cNvPr id="22" name="Shape 19"/>
          <p:cNvSpPr/>
          <p:nvPr/>
        </p:nvSpPr>
        <p:spPr>
          <a:xfrm>
            <a:off x="9111996" y="1984248"/>
            <a:ext cx="109728" cy="109728"/>
          </a:xfrm>
          <a:prstGeom prst="rect">
            <a:avLst/>
          </a:prstGeom>
          <a:ln w="15875">
            <a:solidFill>
              <a:srgbClr val="5CC8D7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9313164" y="1920240"/>
            <a:ext cx="18882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F4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P3 · Booking Calendar (2/5)</a:t>
            </a:r>
            <a:endParaRPr lang="en-US" sz="1100" dirty="0"/>
          </a:p>
        </p:txBody>
      </p:sp>
      <p:sp>
        <p:nvSpPr>
          <p:cNvPr id="24" name="Shape 21"/>
          <p:cNvSpPr/>
          <p:nvPr/>
        </p:nvSpPr>
        <p:spPr>
          <a:xfrm>
            <a:off x="9111996" y="2350008"/>
            <a:ext cx="109728" cy="109728"/>
          </a:xfrm>
          <a:prstGeom prst="rect">
            <a:avLst/>
          </a:prstGeom>
          <a:ln w="15875">
            <a:solidFill>
              <a:srgbClr val="929AA8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9313164" y="2286000"/>
            <a:ext cx="18882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929A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P4 · Payments &amp; Receipts (0/4)</a:t>
            </a:r>
            <a:endParaRPr lang="en-US" sz="1100" dirty="0"/>
          </a:p>
        </p:txBody>
      </p:sp>
      <p:sp>
        <p:nvSpPr>
          <p:cNvPr id="26" name="Shape 23"/>
          <p:cNvSpPr/>
          <p:nvPr/>
        </p:nvSpPr>
        <p:spPr>
          <a:xfrm>
            <a:off x="640080" y="3246120"/>
            <a:ext cx="10908792" cy="1280160"/>
          </a:xfrm>
          <a:prstGeom prst="rect">
            <a:avLst/>
          </a:prstGeom>
          <a:solidFill>
            <a:srgbClr val="23262C"/>
          </a:solidFill>
          <a:ln/>
        </p:spPr>
      </p:sp>
      <p:sp>
        <p:nvSpPr>
          <p:cNvPr id="27" name="Text 24"/>
          <p:cNvSpPr/>
          <p:nvPr/>
        </p:nvSpPr>
        <p:spPr>
          <a:xfrm>
            <a:off x="868680" y="3337560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Nina Rao @Nina</a:t>
            </a:r>
            <a:endParaRPr lang="en-US" sz="1500" dirty="0"/>
          </a:p>
        </p:txBody>
      </p:sp>
      <p:sp>
        <p:nvSpPr>
          <p:cNvPr id="28" name="Text 25"/>
          <p:cNvSpPr/>
          <p:nvPr/>
        </p:nvSpPr>
        <p:spPr>
          <a:xfrm>
            <a:off x="868680" y="3648456"/>
            <a:ext cx="3291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5CC8D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ClinicBook · Clinic Dashboard</a:t>
            </a:r>
            <a:endParaRPr lang="en-US" sz="1100" dirty="0"/>
          </a:p>
        </p:txBody>
      </p:sp>
      <p:sp>
        <p:nvSpPr>
          <p:cNvPr id="29" name="Text 26"/>
          <p:cNvSpPr/>
          <p:nvPr/>
        </p:nvSpPr>
        <p:spPr>
          <a:xfrm>
            <a:off x="868680" y="3904488"/>
            <a:ext cx="329184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B9BF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Onboarding and schedules done; reminders in final review.</a:t>
            </a:r>
            <a:endParaRPr lang="en-US" sz="1100" dirty="0"/>
          </a:p>
        </p:txBody>
      </p:sp>
      <p:sp>
        <p:nvSpPr>
          <p:cNvPr id="30" name="Text 27"/>
          <p:cNvSpPr/>
          <p:nvPr/>
        </p:nvSpPr>
        <p:spPr>
          <a:xfrm>
            <a:off x="4480560" y="333756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5CC8D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70%</a:t>
            </a:r>
            <a:endParaRPr lang="en-US" sz="2800" dirty="0"/>
          </a:p>
        </p:txBody>
      </p:sp>
      <p:sp>
        <p:nvSpPr>
          <p:cNvPr id="31" name="Text 28"/>
          <p:cNvSpPr/>
          <p:nvPr/>
        </p:nvSpPr>
        <p:spPr>
          <a:xfrm>
            <a:off x="4480560" y="3904488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9BF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done, 1 open</a:t>
            </a:r>
            <a:endParaRPr lang="en-US" sz="1100" dirty="0"/>
          </a:p>
        </p:txBody>
      </p:sp>
      <p:sp>
        <p:nvSpPr>
          <p:cNvPr id="32" name="Shape 29"/>
          <p:cNvSpPr/>
          <p:nvPr/>
        </p:nvSpPr>
        <p:spPr>
          <a:xfrm>
            <a:off x="4480560" y="4251960"/>
            <a:ext cx="2103120" cy="73152"/>
          </a:xfrm>
          <a:prstGeom prst="rect">
            <a:avLst/>
          </a:prstGeom>
          <a:solidFill>
            <a:srgbClr val="36393E"/>
          </a:solidFill>
          <a:ln/>
        </p:spPr>
      </p:sp>
      <p:sp>
        <p:nvSpPr>
          <p:cNvPr id="33" name="Shape 30"/>
          <p:cNvSpPr/>
          <p:nvPr/>
        </p:nvSpPr>
        <p:spPr>
          <a:xfrm>
            <a:off x="4480560" y="4251960"/>
            <a:ext cx="1472184" cy="73152"/>
          </a:xfrm>
          <a:prstGeom prst="rect">
            <a:avLst/>
          </a:prstGeom>
          <a:solidFill>
            <a:srgbClr val="5CC8D7"/>
          </a:solidFill>
          <a:ln/>
        </p:spPr>
      </p:sp>
      <p:sp>
        <p:nvSpPr>
          <p:cNvPr id="34" name="Shape 31"/>
          <p:cNvSpPr/>
          <p:nvPr/>
        </p:nvSpPr>
        <p:spPr>
          <a:xfrm>
            <a:off x="6903720" y="3447288"/>
            <a:ext cx="109728" cy="109728"/>
          </a:xfrm>
          <a:prstGeom prst="rect">
            <a:avLst/>
          </a:prstGeom>
          <a:solidFill>
            <a:srgbClr val="5CC8D7"/>
          </a:solidFill>
          <a:ln/>
        </p:spPr>
      </p:sp>
      <p:sp>
        <p:nvSpPr>
          <p:cNvPr id="35" name="Text 32"/>
          <p:cNvSpPr/>
          <p:nvPr/>
        </p:nvSpPr>
        <p:spPr>
          <a:xfrm>
            <a:off x="7104888" y="3383280"/>
            <a:ext cx="18882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F4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P1 · Clinic Onboarding (3/3)</a:t>
            </a:r>
            <a:endParaRPr lang="en-US" sz="1100" dirty="0"/>
          </a:p>
        </p:txBody>
      </p:sp>
      <p:sp>
        <p:nvSpPr>
          <p:cNvPr id="36" name="Shape 33"/>
          <p:cNvSpPr/>
          <p:nvPr/>
        </p:nvSpPr>
        <p:spPr>
          <a:xfrm>
            <a:off x="6903720" y="3813048"/>
            <a:ext cx="109728" cy="109728"/>
          </a:xfrm>
          <a:prstGeom prst="rect">
            <a:avLst/>
          </a:prstGeom>
          <a:solidFill>
            <a:srgbClr val="5CC8D7"/>
          </a:solidFill>
          <a:ln/>
        </p:spPr>
      </p:sp>
      <p:sp>
        <p:nvSpPr>
          <p:cNvPr id="37" name="Text 34"/>
          <p:cNvSpPr/>
          <p:nvPr/>
        </p:nvSpPr>
        <p:spPr>
          <a:xfrm>
            <a:off x="7104888" y="3749040"/>
            <a:ext cx="18882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F4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P2 · Doctor Schedules (5/5)</a:t>
            </a:r>
            <a:endParaRPr lang="en-US" sz="1100" dirty="0"/>
          </a:p>
        </p:txBody>
      </p:sp>
      <p:sp>
        <p:nvSpPr>
          <p:cNvPr id="38" name="Shape 35"/>
          <p:cNvSpPr/>
          <p:nvPr/>
        </p:nvSpPr>
        <p:spPr>
          <a:xfrm>
            <a:off x="9111996" y="3447288"/>
            <a:ext cx="109728" cy="109728"/>
          </a:xfrm>
          <a:prstGeom prst="rect">
            <a:avLst/>
          </a:prstGeom>
          <a:ln w="15875">
            <a:solidFill>
              <a:srgbClr val="5CC8D7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9313164" y="3383280"/>
            <a:ext cx="18882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F4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P4 · Reminders, in review (5/5)</a:t>
            </a:r>
            <a:endParaRPr lang="en-US" sz="1100" dirty="0"/>
          </a:p>
        </p:txBody>
      </p:sp>
      <p:sp>
        <p:nvSpPr>
          <p:cNvPr id="40" name="Shape 37"/>
          <p:cNvSpPr/>
          <p:nvPr/>
        </p:nvSpPr>
        <p:spPr>
          <a:xfrm>
            <a:off x="9111996" y="3813048"/>
            <a:ext cx="109728" cy="109728"/>
          </a:xfrm>
          <a:prstGeom prst="rect">
            <a:avLst/>
          </a:prstGeom>
          <a:ln w="15875">
            <a:solidFill>
              <a:srgbClr val="929AA8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9313164" y="3749040"/>
            <a:ext cx="18882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929A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P3 · Reports &amp; Exports (0/3)</a:t>
            </a:r>
            <a:endParaRPr lang="en-US" sz="1100" dirty="0"/>
          </a:p>
        </p:txBody>
      </p:sp>
      <p:sp>
        <p:nvSpPr>
          <p:cNvPr id="42" name="Shape 39"/>
          <p:cNvSpPr/>
          <p:nvPr/>
        </p:nvSpPr>
        <p:spPr>
          <a:xfrm>
            <a:off x="640080" y="4709160"/>
            <a:ext cx="10908792" cy="1280160"/>
          </a:xfrm>
          <a:prstGeom prst="rect">
            <a:avLst/>
          </a:prstGeom>
          <a:solidFill>
            <a:srgbClr val="23262C"/>
          </a:solidFill>
          <a:ln/>
        </p:spPr>
      </p:sp>
      <p:sp>
        <p:nvSpPr>
          <p:cNvPr id="43" name="Text 40"/>
          <p:cNvSpPr/>
          <p:nvPr/>
        </p:nvSpPr>
        <p:spPr>
          <a:xfrm>
            <a:off x="868680" y="4800600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Maya Lin @Maya</a:t>
            </a:r>
            <a:endParaRPr lang="en-US" sz="1500" dirty="0"/>
          </a:p>
        </p:txBody>
      </p:sp>
      <p:sp>
        <p:nvSpPr>
          <p:cNvPr id="44" name="Text 41"/>
          <p:cNvSpPr/>
          <p:nvPr/>
        </p:nvSpPr>
        <p:spPr>
          <a:xfrm>
            <a:off x="868680" y="5111496"/>
            <a:ext cx="3291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A99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PulseBoard · Analytics</a:t>
            </a:r>
            <a:endParaRPr lang="en-US" sz="1100" dirty="0"/>
          </a:p>
        </p:txBody>
      </p:sp>
      <p:sp>
        <p:nvSpPr>
          <p:cNvPr id="45" name="Text 42"/>
          <p:cNvSpPr/>
          <p:nvPr/>
        </p:nvSpPr>
        <p:spPr>
          <a:xfrm>
            <a:off x="868680" y="5367528"/>
            <a:ext cx="329184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B9BF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transfer done; usage tracking rolling out.</a:t>
            </a:r>
            <a:endParaRPr lang="en-US" sz="1100" dirty="0"/>
          </a:p>
        </p:txBody>
      </p:sp>
      <p:sp>
        <p:nvSpPr>
          <p:cNvPr id="46" name="Text 43"/>
          <p:cNvSpPr/>
          <p:nvPr/>
        </p:nvSpPr>
        <p:spPr>
          <a:xfrm>
            <a:off x="4480560" y="480060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A99B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75%</a:t>
            </a:r>
            <a:endParaRPr lang="en-US" sz="2800" dirty="0"/>
          </a:p>
        </p:txBody>
      </p:sp>
      <p:sp>
        <p:nvSpPr>
          <p:cNvPr id="47" name="Text 44"/>
          <p:cNvSpPr/>
          <p:nvPr/>
        </p:nvSpPr>
        <p:spPr>
          <a:xfrm>
            <a:off x="4480560" y="5367528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9BF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done, 1 open</a:t>
            </a:r>
            <a:endParaRPr lang="en-US" sz="1100" dirty="0"/>
          </a:p>
        </p:txBody>
      </p:sp>
      <p:sp>
        <p:nvSpPr>
          <p:cNvPr id="48" name="Shape 45"/>
          <p:cNvSpPr/>
          <p:nvPr/>
        </p:nvSpPr>
        <p:spPr>
          <a:xfrm>
            <a:off x="4480560" y="5715000"/>
            <a:ext cx="2103120" cy="73152"/>
          </a:xfrm>
          <a:prstGeom prst="rect">
            <a:avLst/>
          </a:prstGeom>
          <a:solidFill>
            <a:srgbClr val="36393E"/>
          </a:solidFill>
          <a:ln/>
        </p:spPr>
      </p:sp>
      <p:sp>
        <p:nvSpPr>
          <p:cNvPr id="49" name="Shape 46"/>
          <p:cNvSpPr/>
          <p:nvPr/>
        </p:nvSpPr>
        <p:spPr>
          <a:xfrm>
            <a:off x="4480560" y="5715000"/>
            <a:ext cx="1577340" cy="73152"/>
          </a:xfrm>
          <a:prstGeom prst="rect">
            <a:avLst/>
          </a:prstGeom>
          <a:solidFill>
            <a:srgbClr val="A99BFF"/>
          </a:solidFill>
          <a:ln/>
        </p:spPr>
      </p:sp>
      <p:sp>
        <p:nvSpPr>
          <p:cNvPr id="50" name="Shape 47"/>
          <p:cNvSpPr/>
          <p:nvPr/>
        </p:nvSpPr>
        <p:spPr>
          <a:xfrm>
            <a:off x="6903720" y="4910328"/>
            <a:ext cx="109728" cy="109728"/>
          </a:xfrm>
          <a:prstGeom prst="rect">
            <a:avLst/>
          </a:prstGeom>
          <a:solidFill>
            <a:srgbClr val="A99BFF"/>
          </a:solidFill>
          <a:ln/>
        </p:spPr>
      </p:sp>
      <p:sp>
        <p:nvSpPr>
          <p:cNvPr id="51" name="Text 48"/>
          <p:cNvSpPr/>
          <p:nvPr/>
        </p:nvSpPr>
        <p:spPr>
          <a:xfrm>
            <a:off x="7104888" y="4846320"/>
            <a:ext cx="18882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F4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transfer to new system</a:t>
            </a:r>
            <a:endParaRPr lang="en-US" sz="1100" dirty="0"/>
          </a:p>
        </p:txBody>
      </p:sp>
      <p:sp>
        <p:nvSpPr>
          <p:cNvPr id="52" name="Shape 49"/>
          <p:cNvSpPr/>
          <p:nvPr/>
        </p:nvSpPr>
        <p:spPr>
          <a:xfrm>
            <a:off x="6903720" y="5276088"/>
            <a:ext cx="109728" cy="109728"/>
          </a:xfrm>
          <a:prstGeom prst="rect">
            <a:avLst/>
          </a:prstGeom>
          <a:solidFill>
            <a:srgbClr val="A99BFF"/>
          </a:solidFill>
          <a:ln/>
        </p:spPr>
      </p:sp>
      <p:sp>
        <p:nvSpPr>
          <p:cNvPr id="53" name="Text 50"/>
          <p:cNvSpPr/>
          <p:nvPr/>
        </p:nvSpPr>
        <p:spPr>
          <a:xfrm>
            <a:off x="7104888" y="5212080"/>
            <a:ext cx="18882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F4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 plan agreed</a:t>
            </a:r>
            <a:endParaRPr lang="en-US" sz="1100" dirty="0"/>
          </a:p>
        </p:txBody>
      </p:sp>
      <p:sp>
        <p:nvSpPr>
          <p:cNvPr id="54" name="Shape 51"/>
          <p:cNvSpPr/>
          <p:nvPr/>
        </p:nvSpPr>
        <p:spPr>
          <a:xfrm>
            <a:off x="9111996" y="4910328"/>
            <a:ext cx="109728" cy="109728"/>
          </a:xfrm>
          <a:prstGeom prst="rect">
            <a:avLst/>
          </a:prstGeom>
          <a:ln w="15875">
            <a:solidFill>
              <a:srgbClr val="A99BFF"/>
            </a:solidFill>
            <a:prstDash val="solid"/>
          </a:ln>
        </p:spPr>
      </p:sp>
      <p:sp>
        <p:nvSpPr>
          <p:cNvPr id="55" name="Text 52"/>
          <p:cNvSpPr/>
          <p:nvPr/>
        </p:nvSpPr>
        <p:spPr>
          <a:xfrm>
            <a:off x="9313164" y="4846320"/>
            <a:ext cx="18882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F4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Usage tracking rollout</a:t>
            </a:r>
            <a:endParaRPr lang="en-US" sz="1100" dirty="0"/>
          </a:p>
        </p:txBody>
      </p:sp>
      <p:sp>
        <p:nvSpPr>
          <p:cNvPr id="56" name="Shape 53"/>
          <p:cNvSpPr/>
          <p:nvPr/>
        </p:nvSpPr>
        <p:spPr>
          <a:xfrm>
            <a:off x="9111996" y="5276088"/>
            <a:ext cx="109728" cy="109728"/>
          </a:xfrm>
          <a:prstGeom prst="rect">
            <a:avLst/>
          </a:prstGeom>
          <a:solidFill>
            <a:srgbClr val="A99BFF"/>
          </a:solidFill>
          <a:ln/>
        </p:spPr>
      </p:sp>
      <p:sp>
        <p:nvSpPr>
          <p:cNvPr id="57" name="Text 54"/>
          <p:cNvSpPr/>
          <p:nvPr/>
        </p:nvSpPr>
        <p:spPr>
          <a:xfrm>
            <a:off x="9313164" y="5212080"/>
            <a:ext cx="18882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F4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Code reviews, 3 features</a:t>
            </a:r>
            <a:endParaRPr lang="en-US" sz="1100" dirty="0"/>
          </a:p>
        </p:txBody>
      </p:sp>
      <p:sp>
        <p:nvSpPr>
          <p:cNvPr id="58" name="Text 55"/>
          <p:cNvSpPr/>
          <p:nvPr/>
        </p:nvSpPr>
        <p:spPr>
          <a:xfrm>
            <a:off x="640080" y="6053328"/>
            <a:ext cx="10908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929A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Done/Open = planned tasks this week; work in review stays open until approved.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216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81328"/>
          </a:xfrm>
          <a:prstGeom prst="rect">
            <a:avLst/>
          </a:prstGeom>
          <a:solidFill>
            <a:srgbClr val="2326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481328"/>
            <a:ext cx="12191695" cy="36576"/>
          </a:xfrm>
          <a:prstGeom prst="rect">
            <a:avLst/>
          </a:prstGeom>
          <a:solidFill>
            <a:srgbClr val="F2B134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36576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2B1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Engineering Activity · GitHub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0177272" y="274320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800" i="1" dirty="0">
                <a:solidFill>
                  <a:srgbClr val="929A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640080" y="731520"/>
            <a:ext cx="109087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Team Delivery Activity This Week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640080" y="6446520"/>
            <a:ext cx="6400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29A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October 9, 2026</a:t>
            </a:r>
            <a:endParaRPr lang="en-US" sz="1100" dirty="0"/>
          </a:p>
        </p:txBody>
      </p:sp>
      <p:pic>
        <p:nvPicPr>
          <p:cNvPr id="8" name="Image 0" descr="/var/folders/lw/rmylcyvd5rjfxk9g1z9rrm8w0000gq/T/showship-deck-4BUm0H/paper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0928" y="6464808"/>
            <a:ext cx="201168" cy="20116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9966960" y="6446520"/>
            <a:ext cx="15819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29A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Shipped with </a:t>
            </a:r>
            <a:pPr indent="0" marL="0">
              <a:buNone/>
            </a:pPr>
            <a:r>
              <a:rPr lang="en-US" sz="1100" b="1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Showship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640080" y="1783080"/>
            <a:ext cx="3514344" cy="1051560"/>
          </a:xfrm>
          <a:prstGeom prst="rect">
            <a:avLst/>
          </a:prstGeom>
          <a:solidFill>
            <a:srgbClr val="23262C"/>
          </a:solidFill>
          <a:ln/>
        </p:spPr>
      </p:sp>
      <p:sp>
        <p:nvSpPr>
          <p:cNvPr id="11" name="Text 8"/>
          <p:cNvSpPr/>
          <p:nvPr/>
        </p:nvSpPr>
        <p:spPr>
          <a:xfrm>
            <a:off x="868680" y="1856232"/>
            <a:ext cx="305714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2B13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400" dirty="0"/>
          </a:p>
        </p:txBody>
      </p:sp>
      <p:sp>
        <p:nvSpPr>
          <p:cNvPr id="12" name="Text 9"/>
          <p:cNvSpPr/>
          <p:nvPr/>
        </p:nvSpPr>
        <p:spPr>
          <a:xfrm>
            <a:off x="868680" y="2459736"/>
            <a:ext cx="30571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9BF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Features approved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337304" y="1783080"/>
            <a:ext cx="3514344" cy="1051560"/>
          </a:xfrm>
          <a:prstGeom prst="rect">
            <a:avLst/>
          </a:prstGeom>
          <a:solidFill>
            <a:srgbClr val="23262C"/>
          </a:solidFill>
          <a:ln/>
        </p:spPr>
      </p:sp>
      <p:sp>
        <p:nvSpPr>
          <p:cNvPr id="14" name="Text 11"/>
          <p:cNvSpPr/>
          <p:nvPr/>
        </p:nvSpPr>
        <p:spPr>
          <a:xfrm>
            <a:off x="4565904" y="1856232"/>
            <a:ext cx="305714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400" dirty="0"/>
          </a:p>
        </p:txBody>
      </p:sp>
      <p:sp>
        <p:nvSpPr>
          <p:cNvPr id="15" name="Text 12"/>
          <p:cNvSpPr/>
          <p:nvPr/>
        </p:nvSpPr>
        <p:spPr>
          <a:xfrm>
            <a:off x="4565904" y="2459736"/>
            <a:ext cx="30571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9BF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final review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8034528" y="1783080"/>
            <a:ext cx="3514344" cy="1051560"/>
          </a:xfrm>
          <a:prstGeom prst="rect">
            <a:avLst/>
          </a:prstGeom>
          <a:solidFill>
            <a:srgbClr val="23262C"/>
          </a:solidFill>
          <a:ln/>
        </p:spPr>
      </p:sp>
      <p:sp>
        <p:nvSpPr>
          <p:cNvPr id="17" name="Text 14"/>
          <p:cNvSpPr/>
          <p:nvPr/>
        </p:nvSpPr>
        <p:spPr>
          <a:xfrm>
            <a:off x="8263128" y="1856232"/>
            <a:ext cx="305714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</a:t>
            </a:r>
            <a:endParaRPr lang="en-US" sz="3400" dirty="0"/>
          </a:p>
        </p:txBody>
      </p:sp>
      <p:sp>
        <p:nvSpPr>
          <p:cNvPr id="18" name="Text 15"/>
          <p:cNvSpPr/>
          <p:nvPr/>
        </p:nvSpPr>
        <p:spPr>
          <a:xfrm>
            <a:off x="8263128" y="2459736"/>
            <a:ext cx="30571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9BF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Code reviews completed</a:t>
            </a:r>
            <a:endParaRPr lang="en-US" sz="1200" dirty="0"/>
          </a:p>
        </p:txBody>
      </p:sp>
      <p:graphicFrame>
        <p:nvGraphicFramePr>
          <p:cNvPr id="19" name="Chart 0" descr=""/>
          <p:cNvGraphicFramePr/>
          <p:nvPr/>
        </p:nvGraphicFramePr>
        <p:xfrm>
          <a:off x="640080" y="3017520"/>
          <a:ext cx="10908792" cy="28803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0" name="Text 16"/>
          <p:cNvSpPr/>
          <p:nvPr/>
        </p:nvSpPr>
        <p:spPr>
          <a:xfrm>
            <a:off x="640080" y="5943600"/>
            <a:ext cx="10908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929A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GitHub activity this week.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216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81328"/>
          </a:xfrm>
          <a:prstGeom prst="rect">
            <a:avLst/>
          </a:prstGeom>
          <a:solidFill>
            <a:srgbClr val="2326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481328"/>
            <a:ext cx="12191695" cy="36576"/>
          </a:xfrm>
          <a:prstGeom prst="rect">
            <a:avLst/>
          </a:prstGeom>
          <a:solidFill>
            <a:srgbClr val="F2B134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36576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2B1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Looking Ahead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0177272" y="274320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800" i="1" dirty="0">
                <a:solidFill>
                  <a:srgbClr val="929A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640080" y="731520"/>
            <a:ext cx="109087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Next Week's Plan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640080" y="6446520"/>
            <a:ext cx="6400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29A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October 9, 2026</a:t>
            </a:r>
            <a:endParaRPr lang="en-US" sz="1100" dirty="0"/>
          </a:p>
        </p:txBody>
      </p:sp>
      <p:pic>
        <p:nvPicPr>
          <p:cNvPr id="8" name="Image 0" descr="/var/folders/lw/rmylcyvd5rjfxk9g1z9rrm8w0000gq/T/showship-deck-4BUm0H/paper_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0928" y="6464808"/>
            <a:ext cx="201168" cy="20116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9966960" y="6446520"/>
            <a:ext cx="15819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29A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Shipped with </a:t>
            </a:r>
            <a:pPr indent="0" marL="0">
              <a:buNone/>
            </a:pPr>
            <a:r>
              <a:rPr lang="en-US" sz="1100" b="1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Showship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640080" y="1783080"/>
            <a:ext cx="10908792" cy="457200"/>
          </a:xfrm>
          <a:prstGeom prst="rect">
            <a:avLst/>
          </a:prstGeom>
          <a:solidFill>
            <a:srgbClr val="2E3237"/>
          </a:solidFill>
          <a:ln/>
        </p:spPr>
      </p:sp>
      <p:sp>
        <p:nvSpPr>
          <p:cNvPr id="11" name="Text 8"/>
          <p:cNvSpPr/>
          <p:nvPr/>
        </p:nvSpPr>
        <p:spPr>
          <a:xfrm>
            <a:off x="822960" y="178308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B9BF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 / track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3566160" y="1783080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B9BF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Owner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5303520" y="1783080"/>
            <a:ext cx="35935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B9BF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focus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9262872" y="178308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B9BF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Status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640080" y="2240280"/>
            <a:ext cx="10908792" cy="914400"/>
          </a:xfrm>
          <a:prstGeom prst="rect">
            <a:avLst/>
          </a:prstGeom>
          <a:solidFill>
            <a:srgbClr val="23262C"/>
          </a:solidFill>
          <a:ln/>
        </p:spPr>
      </p:sp>
      <p:sp>
        <p:nvSpPr>
          <p:cNvPr id="16" name="Text 13"/>
          <p:cNvSpPr/>
          <p:nvPr/>
        </p:nvSpPr>
        <p:spPr>
          <a:xfrm>
            <a:off x="822960" y="224028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CC8D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ClinicBook · Patient App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3566160" y="2240280"/>
            <a:ext cx="1325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B9BF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Leo Park @Leo</a:t>
            </a:r>
            <a:endParaRPr lang="en-US" sz="1150" dirty="0"/>
          </a:p>
        </p:txBody>
      </p:sp>
      <p:sp>
        <p:nvSpPr>
          <p:cNvPr id="18" name="Text 15"/>
          <p:cNvSpPr/>
          <p:nvPr/>
        </p:nvSpPr>
        <p:spPr>
          <a:xfrm>
            <a:off x="5303520" y="2240280"/>
            <a:ext cx="350215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4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Finish the booking calendar, then start payments and receipts.</a:t>
            </a:r>
            <a:endParaRPr lang="en-US" sz="1150" dirty="0"/>
          </a:p>
        </p:txBody>
      </p:sp>
      <p:sp>
        <p:nvSpPr>
          <p:cNvPr id="19" name="Shape 16"/>
          <p:cNvSpPr/>
          <p:nvPr/>
        </p:nvSpPr>
        <p:spPr>
          <a:xfrm>
            <a:off x="10447934" y="2560320"/>
            <a:ext cx="918058" cy="274320"/>
          </a:xfrm>
          <a:prstGeom prst="rect">
            <a:avLst/>
          </a:prstGeom>
          <a:ln w="12700">
            <a:solidFill>
              <a:srgbClr val="5CC8D7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10447934" y="2560320"/>
            <a:ext cx="91805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5CC8D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P3 · 40%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640080" y="3154680"/>
            <a:ext cx="10908792" cy="914400"/>
          </a:xfrm>
          <a:prstGeom prst="rect">
            <a:avLst/>
          </a:prstGeom>
          <a:solidFill>
            <a:srgbClr val="12161C"/>
          </a:solidFill>
          <a:ln/>
        </p:spPr>
      </p:sp>
      <p:sp>
        <p:nvSpPr>
          <p:cNvPr id="22" name="Text 19"/>
          <p:cNvSpPr/>
          <p:nvPr/>
        </p:nvSpPr>
        <p:spPr>
          <a:xfrm>
            <a:off x="822960" y="315468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CC8D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ClinicBook · Clinic Dashboard</a:t>
            </a:r>
            <a:endParaRPr lang="en-US" sz="1300" dirty="0"/>
          </a:p>
        </p:txBody>
      </p:sp>
      <p:sp>
        <p:nvSpPr>
          <p:cNvPr id="23" name="Text 20"/>
          <p:cNvSpPr/>
          <p:nvPr/>
        </p:nvSpPr>
        <p:spPr>
          <a:xfrm>
            <a:off x="3566160" y="3154680"/>
            <a:ext cx="1325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B9BF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Nina Rao @Nina</a:t>
            </a:r>
            <a:endParaRPr lang="en-US" sz="1150" dirty="0"/>
          </a:p>
        </p:txBody>
      </p:sp>
      <p:sp>
        <p:nvSpPr>
          <p:cNvPr id="24" name="Text 21"/>
          <p:cNvSpPr/>
          <p:nvPr/>
        </p:nvSpPr>
        <p:spPr>
          <a:xfrm>
            <a:off x="5303520" y="3154680"/>
            <a:ext cx="350215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4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 the duplicate-reminder fix and release reminders; start reports and exports.</a:t>
            </a:r>
            <a:endParaRPr lang="en-US" sz="1150" dirty="0"/>
          </a:p>
        </p:txBody>
      </p:sp>
      <p:sp>
        <p:nvSpPr>
          <p:cNvPr id="25" name="Shape 22"/>
          <p:cNvSpPr/>
          <p:nvPr/>
        </p:nvSpPr>
        <p:spPr>
          <a:xfrm>
            <a:off x="10447934" y="3474720"/>
            <a:ext cx="918058" cy="274320"/>
          </a:xfrm>
          <a:prstGeom prst="rect">
            <a:avLst/>
          </a:prstGeom>
          <a:ln w="12700">
            <a:solidFill>
              <a:srgbClr val="5CC8D7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10447934" y="3474720"/>
            <a:ext cx="91805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5CC8D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P4 · 80%</a:t>
            </a:r>
            <a:endParaRPr lang="en-US" sz="1100" dirty="0"/>
          </a:p>
        </p:txBody>
      </p:sp>
      <p:sp>
        <p:nvSpPr>
          <p:cNvPr id="27" name="Shape 24"/>
          <p:cNvSpPr/>
          <p:nvPr/>
        </p:nvSpPr>
        <p:spPr>
          <a:xfrm>
            <a:off x="640080" y="4069080"/>
            <a:ext cx="10908792" cy="914400"/>
          </a:xfrm>
          <a:prstGeom prst="rect">
            <a:avLst/>
          </a:prstGeom>
          <a:solidFill>
            <a:srgbClr val="23262C"/>
          </a:solidFill>
          <a:ln/>
        </p:spPr>
      </p:sp>
      <p:sp>
        <p:nvSpPr>
          <p:cNvPr id="28" name="Text 25"/>
          <p:cNvSpPr/>
          <p:nvPr/>
        </p:nvSpPr>
        <p:spPr>
          <a:xfrm>
            <a:off x="822960" y="406908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A99B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PulseBoard · Usage Tracking</a:t>
            </a:r>
            <a:endParaRPr lang="en-US" sz="1300" dirty="0"/>
          </a:p>
        </p:txBody>
      </p:sp>
      <p:sp>
        <p:nvSpPr>
          <p:cNvPr id="29" name="Text 26"/>
          <p:cNvSpPr/>
          <p:nvPr/>
        </p:nvSpPr>
        <p:spPr>
          <a:xfrm>
            <a:off x="3566160" y="4069080"/>
            <a:ext cx="1325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B9BF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Maya Lin @Maya</a:t>
            </a:r>
            <a:endParaRPr lang="en-US" sz="1150" dirty="0"/>
          </a:p>
        </p:txBody>
      </p:sp>
      <p:sp>
        <p:nvSpPr>
          <p:cNvPr id="30" name="Text 27"/>
          <p:cNvSpPr/>
          <p:nvPr/>
        </p:nvSpPr>
        <p:spPr>
          <a:xfrm>
            <a:off x="5303520" y="4069080"/>
            <a:ext cx="350215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4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Finish adding usage tracking to the web app, then open the first dashboard to managers.</a:t>
            </a:r>
            <a:endParaRPr lang="en-US" sz="1150" dirty="0"/>
          </a:p>
        </p:txBody>
      </p:sp>
      <p:sp>
        <p:nvSpPr>
          <p:cNvPr id="31" name="Shape 28"/>
          <p:cNvSpPr/>
          <p:nvPr/>
        </p:nvSpPr>
        <p:spPr>
          <a:xfrm>
            <a:off x="10206533" y="4389120"/>
            <a:ext cx="1159459" cy="274320"/>
          </a:xfrm>
          <a:prstGeom prst="rect">
            <a:avLst/>
          </a:prstGeom>
          <a:ln w="12700">
            <a:solidFill>
              <a:srgbClr val="A99BFF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10206533" y="4389120"/>
            <a:ext cx="115945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A99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progress</a:t>
            </a:r>
            <a:endParaRPr lang="en-US" sz="1100" dirty="0"/>
          </a:p>
        </p:txBody>
      </p:sp>
      <p:sp>
        <p:nvSpPr>
          <p:cNvPr id="33" name="Shape 30"/>
          <p:cNvSpPr/>
          <p:nvPr/>
        </p:nvSpPr>
        <p:spPr>
          <a:xfrm>
            <a:off x="640080" y="4983480"/>
            <a:ext cx="10908792" cy="914400"/>
          </a:xfrm>
          <a:prstGeom prst="rect">
            <a:avLst/>
          </a:prstGeom>
          <a:solidFill>
            <a:srgbClr val="12161C"/>
          </a:solidFill>
          <a:ln/>
        </p:spPr>
      </p:sp>
      <p:sp>
        <p:nvSpPr>
          <p:cNvPr id="34" name="Text 31"/>
          <p:cNvSpPr/>
          <p:nvPr/>
        </p:nvSpPr>
        <p:spPr>
          <a:xfrm>
            <a:off x="822960" y="498348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2B13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App Store Release</a:t>
            </a:r>
            <a:endParaRPr lang="en-US" sz="1300" dirty="0"/>
          </a:p>
        </p:txBody>
      </p:sp>
      <p:sp>
        <p:nvSpPr>
          <p:cNvPr id="35" name="Text 32"/>
          <p:cNvSpPr/>
          <p:nvPr/>
        </p:nvSpPr>
        <p:spPr>
          <a:xfrm>
            <a:off x="3566160" y="4983480"/>
            <a:ext cx="1325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B9BF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Maya Lin @Maya</a:t>
            </a:r>
            <a:endParaRPr lang="en-US" sz="1150" dirty="0"/>
          </a:p>
        </p:txBody>
      </p:sp>
      <p:sp>
        <p:nvSpPr>
          <p:cNvPr id="36" name="Text 33"/>
          <p:cNvSpPr/>
          <p:nvPr/>
        </p:nvSpPr>
        <p:spPr>
          <a:xfrm>
            <a:off x="5303520" y="4983480"/>
            <a:ext cx="350215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4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Invite the first 20 clinic staff to TestFlight.</a:t>
            </a:r>
            <a:endParaRPr lang="en-US" sz="1150" dirty="0"/>
          </a:p>
        </p:txBody>
      </p:sp>
      <p:sp>
        <p:nvSpPr>
          <p:cNvPr id="37" name="Shape 34"/>
          <p:cNvSpPr/>
          <p:nvPr/>
        </p:nvSpPr>
        <p:spPr>
          <a:xfrm>
            <a:off x="10206533" y="5303520"/>
            <a:ext cx="1159459" cy="274320"/>
          </a:xfrm>
          <a:prstGeom prst="rect">
            <a:avLst/>
          </a:prstGeom>
          <a:ln w="12700">
            <a:solidFill>
              <a:srgbClr val="929AA8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10206533" y="5303520"/>
            <a:ext cx="115945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929A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started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216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63840" y="1097280"/>
            <a:ext cx="3685032" cy="274320"/>
          </a:xfrm>
          <a:prstGeom prst="rect">
            <a:avLst/>
          </a:prstGeom>
          <a:solidFill>
            <a:srgbClr val="36393E"/>
          </a:solidFill>
          <a:ln/>
        </p:spPr>
      </p:sp>
      <p:sp>
        <p:nvSpPr>
          <p:cNvPr id="3" name="Shape 1"/>
          <p:cNvSpPr/>
          <p:nvPr/>
        </p:nvSpPr>
        <p:spPr>
          <a:xfrm>
            <a:off x="7863840" y="1097280"/>
            <a:ext cx="3685032" cy="274320"/>
          </a:xfrm>
          <a:prstGeom prst="rect">
            <a:avLst/>
          </a:prstGeom>
          <a:solidFill>
            <a:srgbClr val="F2B134"/>
          </a:solidFill>
          <a:ln/>
        </p:spPr>
      </p:sp>
      <p:sp>
        <p:nvSpPr>
          <p:cNvPr id="4" name="Shape 2"/>
          <p:cNvSpPr/>
          <p:nvPr/>
        </p:nvSpPr>
        <p:spPr>
          <a:xfrm>
            <a:off x="7863840" y="1810512"/>
            <a:ext cx="3685032" cy="274320"/>
          </a:xfrm>
          <a:prstGeom prst="rect">
            <a:avLst/>
          </a:prstGeom>
          <a:solidFill>
            <a:srgbClr val="36393E"/>
          </a:solidFill>
          <a:ln/>
        </p:spPr>
      </p:sp>
      <p:sp>
        <p:nvSpPr>
          <p:cNvPr id="5" name="Shape 3"/>
          <p:cNvSpPr/>
          <p:nvPr/>
        </p:nvSpPr>
        <p:spPr>
          <a:xfrm>
            <a:off x="7863840" y="1810512"/>
            <a:ext cx="3685032" cy="274320"/>
          </a:xfrm>
          <a:prstGeom prst="rect">
            <a:avLst/>
          </a:prstGeom>
          <a:solidFill>
            <a:srgbClr val="B9BFC9"/>
          </a:solidFill>
          <a:ln/>
        </p:spPr>
      </p:sp>
      <p:sp>
        <p:nvSpPr>
          <p:cNvPr id="6" name="Shape 4"/>
          <p:cNvSpPr/>
          <p:nvPr/>
        </p:nvSpPr>
        <p:spPr>
          <a:xfrm>
            <a:off x="7863840" y="2523744"/>
            <a:ext cx="3685032" cy="274320"/>
          </a:xfrm>
          <a:prstGeom prst="rect">
            <a:avLst/>
          </a:prstGeom>
          <a:solidFill>
            <a:srgbClr val="36393E"/>
          </a:solidFill>
          <a:ln/>
        </p:spPr>
      </p:sp>
      <p:sp>
        <p:nvSpPr>
          <p:cNvPr id="7" name="Shape 5"/>
          <p:cNvSpPr/>
          <p:nvPr/>
        </p:nvSpPr>
        <p:spPr>
          <a:xfrm>
            <a:off x="7863840" y="2523744"/>
            <a:ext cx="3685032" cy="274320"/>
          </a:xfrm>
          <a:prstGeom prst="rect">
            <a:avLst/>
          </a:prstGeom>
          <a:solidFill>
            <a:srgbClr val="B9BFC9"/>
          </a:solidFill>
          <a:ln/>
        </p:spPr>
      </p:sp>
      <p:sp>
        <p:nvSpPr>
          <p:cNvPr id="8" name="Shape 6"/>
          <p:cNvSpPr/>
          <p:nvPr/>
        </p:nvSpPr>
        <p:spPr>
          <a:xfrm>
            <a:off x="7863840" y="3236976"/>
            <a:ext cx="3685032" cy="274320"/>
          </a:xfrm>
          <a:prstGeom prst="rect">
            <a:avLst/>
          </a:prstGeom>
          <a:solidFill>
            <a:srgbClr val="36393E"/>
          </a:solidFill>
          <a:ln/>
        </p:spPr>
      </p:sp>
      <p:sp>
        <p:nvSpPr>
          <p:cNvPr id="9" name="Shape 7"/>
          <p:cNvSpPr/>
          <p:nvPr/>
        </p:nvSpPr>
        <p:spPr>
          <a:xfrm>
            <a:off x="7863840" y="3236976"/>
            <a:ext cx="3685032" cy="274320"/>
          </a:xfrm>
          <a:prstGeom prst="rect">
            <a:avLst/>
          </a:prstGeom>
          <a:solidFill>
            <a:srgbClr val="B9BFC9"/>
          </a:solidFill>
          <a:ln/>
        </p:spPr>
      </p:sp>
      <p:sp>
        <p:nvSpPr>
          <p:cNvPr id="10" name="Shape 8"/>
          <p:cNvSpPr/>
          <p:nvPr/>
        </p:nvSpPr>
        <p:spPr>
          <a:xfrm>
            <a:off x="7863840" y="3950208"/>
            <a:ext cx="3685032" cy="274320"/>
          </a:xfrm>
          <a:prstGeom prst="rect">
            <a:avLst/>
          </a:prstGeom>
          <a:solidFill>
            <a:srgbClr val="36393E"/>
          </a:solidFill>
          <a:ln/>
        </p:spPr>
      </p:sp>
      <p:sp>
        <p:nvSpPr>
          <p:cNvPr id="11" name="Shape 9"/>
          <p:cNvSpPr/>
          <p:nvPr/>
        </p:nvSpPr>
        <p:spPr>
          <a:xfrm>
            <a:off x="7863840" y="3950208"/>
            <a:ext cx="3685032" cy="274320"/>
          </a:xfrm>
          <a:prstGeom prst="rect">
            <a:avLst/>
          </a:prstGeom>
          <a:solidFill>
            <a:srgbClr val="B9BFC9"/>
          </a:solidFill>
          <a:ln/>
        </p:spPr>
      </p:sp>
      <p:sp>
        <p:nvSpPr>
          <p:cNvPr id="12" name="Shape 10"/>
          <p:cNvSpPr/>
          <p:nvPr/>
        </p:nvSpPr>
        <p:spPr>
          <a:xfrm>
            <a:off x="7863840" y="4663440"/>
            <a:ext cx="3685032" cy="274320"/>
          </a:xfrm>
          <a:prstGeom prst="rect">
            <a:avLst/>
          </a:prstGeom>
          <a:solidFill>
            <a:srgbClr val="36393E"/>
          </a:solidFill>
          <a:ln/>
        </p:spPr>
      </p:sp>
      <p:sp>
        <p:nvSpPr>
          <p:cNvPr id="13" name="Shape 11"/>
          <p:cNvSpPr/>
          <p:nvPr/>
        </p:nvSpPr>
        <p:spPr>
          <a:xfrm>
            <a:off x="7863840" y="4663440"/>
            <a:ext cx="3685032" cy="274320"/>
          </a:xfrm>
          <a:prstGeom prst="rect">
            <a:avLst/>
          </a:prstGeom>
          <a:solidFill>
            <a:srgbClr val="B9BFC9"/>
          </a:solidFill>
          <a:ln/>
        </p:spPr>
      </p:sp>
      <p:pic>
        <p:nvPicPr>
          <p:cNvPr id="14" name="Image 0" descr="/var/folders/lw/rmylcyvd5rjfxk9g1z9rrm8w0000gq/T/showship-deck-4BUm0H/logo_trimm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566928"/>
            <a:ext cx="489642" cy="566928"/>
          </a:xfrm>
          <a:prstGeom prst="rect">
            <a:avLst/>
          </a:prstGeom>
        </p:spPr>
      </p:pic>
      <p:sp>
        <p:nvSpPr>
          <p:cNvPr id="15" name="Text 12"/>
          <p:cNvSpPr/>
          <p:nvPr/>
        </p:nvSpPr>
        <p:spPr>
          <a:xfrm>
            <a:off x="1371600" y="566928"/>
            <a:ext cx="5486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640080" y="2468880"/>
            <a:ext cx="6400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6000" dirty="0"/>
          </a:p>
        </p:txBody>
      </p:sp>
      <p:sp>
        <p:nvSpPr>
          <p:cNvPr id="17" name="Text 14"/>
          <p:cNvSpPr/>
          <p:nvPr/>
        </p:nvSpPr>
        <p:spPr>
          <a:xfrm>
            <a:off x="640080" y="356616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F2B13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Questions and discussion</a:t>
            </a:r>
            <a:endParaRPr lang="en-US" sz="2200" dirty="0"/>
          </a:p>
        </p:txBody>
      </p:sp>
      <p:sp>
        <p:nvSpPr>
          <p:cNvPr id="18" name="Shape 15"/>
          <p:cNvSpPr/>
          <p:nvPr/>
        </p:nvSpPr>
        <p:spPr>
          <a:xfrm>
            <a:off x="640080" y="5440680"/>
            <a:ext cx="6035040" cy="0"/>
          </a:xfrm>
          <a:prstGeom prst="line">
            <a:avLst/>
          </a:prstGeom>
          <a:noFill/>
          <a:ln w="12700">
            <a:solidFill>
              <a:srgbClr val="46494E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40080" y="5577840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29A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Presenter</a:t>
            </a:r>
            <a:endParaRPr lang="en-US" sz="1100" dirty="0"/>
          </a:p>
        </p:txBody>
      </p:sp>
      <p:sp>
        <p:nvSpPr>
          <p:cNvPr id="20" name="Text 17"/>
          <p:cNvSpPr/>
          <p:nvPr/>
        </p:nvSpPr>
        <p:spPr>
          <a:xfrm>
            <a:off x="640080" y="5833872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Maya Lin</a:t>
            </a:r>
            <a:endParaRPr lang="en-US" sz="1500" dirty="0"/>
          </a:p>
        </p:txBody>
      </p:sp>
      <p:sp>
        <p:nvSpPr>
          <p:cNvPr id="21" name="Text 18"/>
          <p:cNvSpPr/>
          <p:nvPr/>
        </p:nvSpPr>
        <p:spPr>
          <a:xfrm>
            <a:off x="3840480" y="5577840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29A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Date</a:t>
            </a:r>
            <a:endParaRPr lang="en-US" sz="1100" dirty="0"/>
          </a:p>
        </p:txBody>
      </p:sp>
      <p:sp>
        <p:nvSpPr>
          <p:cNvPr id="22" name="Text 19"/>
          <p:cNvSpPr/>
          <p:nvPr/>
        </p:nvSpPr>
        <p:spPr>
          <a:xfrm>
            <a:off x="3840480" y="5833872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4F0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October 9, 2026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2026-10-11T17:05:59Z</dcterms:created>
  <dcterms:modified xsi:type="dcterms:W3CDTF">2026-10-11T17:05:59Z</dcterms:modified>
</cp:coreProperties>
</file>