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Combined Progress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41412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6E8D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Patient App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8CC3A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6E8D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Clinic Dashboard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8CC3A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6E8D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Completed</c:v>
                </c:pt>
              </c:strCache>
            </c:strRef>
          </c:tx>
          <c:spPr>
            <a:solidFill>
              <a:srgbClr val="A8CC3A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4141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Accounts &amp; Sign-in</c:v>
                  </c:pt>
                  <c:pt idx="1">
                    <c:v>P2 · Clinic Search &amp; Maps</c:v>
                  </c:pt>
                  <c:pt idx="2">
                    <c:v>P3 · Booking Calendar</c:v>
                  </c:pt>
                  <c:pt idx="3">
                    <c:v>P4 · Payments &amp; Receipts (Not started)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rgbClr val="D6E6A0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4141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Accounts &amp; Sign-in</c:v>
                  </c:pt>
                  <c:pt idx="1">
                    <c:v>P2 · Clinic Search &amp; Maps</c:v>
                  </c:pt>
                  <c:pt idx="2">
                    <c:v>P3 · Booking Calendar</c:v>
                  </c:pt>
                  <c:pt idx="3">
                    <c:v>P4 · Payments &amp; Receipts (Not started)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</c:ser>
        <c:dLbls>
          <c:numFmt formatCode="0&quot;%&quot;;;;" sourceLinked="0"/>
          <c:txPr>
            <a:bodyPr/>
            <a:lstStyle/>
            <a:p>
              <a:pPr>
                <a:defRPr b="1" i="0" strike="noStrike" sz="1000" u="none">
                  <a:solidFill>
                    <a:srgbClr val="141412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E3E5DC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Completed</c:v>
                </c:pt>
              </c:strCache>
            </c:strRef>
          </c:tx>
          <c:spPr>
            <a:solidFill>
              <a:srgbClr val="A8CC3A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4141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Clinic Onboarding</c:v>
                  </c:pt>
                  <c:pt idx="1">
                    <c:v>P2 · Doctor Schedules</c:v>
                  </c:pt>
                  <c:pt idx="2">
                    <c:v>P3 · Reports &amp; Exports (Not started)</c:v>
                  </c:pt>
                  <c:pt idx="3">
                    <c:v>P4 · Reminders &amp; Notifications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rgbClr val="D6E6A0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4141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Clinic Onboarding</c:v>
                  </c:pt>
                  <c:pt idx="1">
                    <c:v>P2 · Doctor Schedules</c:v>
                  </c:pt>
                  <c:pt idx="2">
                    <c:v>P3 · Reports &amp; Exports (Not started)</c:v>
                  </c:pt>
                  <c:pt idx="3">
                    <c:v>P4 · Reminders &amp; Notifications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80</c:v>
                </c:pt>
              </c:numCache>
            </c:numRef>
          </c:val>
        </c:ser>
        <c:dLbls>
          <c:numFmt formatCode="0&quot;%&quot;;;;" sourceLinked="0"/>
          <c:txPr>
            <a:bodyPr/>
            <a:lstStyle/>
            <a:p>
              <a:pPr>
                <a:defRPr b="1" i="0" strike="noStrike" sz="1000" u="none">
                  <a:solidFill>
                    <a:srgbClr val="141412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E3E5DC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Development work</c:v>
                </c:pt>
              </c:strCache>
            </c:strRef>
          </c:tx>
          <c:spPr>
            <a:solidFill>
              <a:srgbClr val="A8CC3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4141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Features submitted</c:v>
                </c:pt>
              </c:strCache>
            </c:strRef>
          </c:tx>
          <c:spPr>
            <a:solidFill>
              <a:srgbClr val="14141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4141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Features approved</c:v>
                </c:pt>
              </c:strCache>
            </c:strRef>
          </c:tx>
          <c:spPr>
            <a:solidFill>
              <a:srgbClr val="D6E6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4141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Reviews given</c:v>
                </c:pt>
              </c:strCache>
            </c:strRef>
          </c:tx>
          <c:spPr>
            <a:solidFill>
              <a:srgbClr val="8A8A8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141412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000" u="none">
                  <a:solidFill>
                    <a:srgbClr val="141412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5D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chart" Target="/ppt/charts/chart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Vn8b1/logo_trimmed.png">    </p:cNvPr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7680960" y="2743200"/>
            <a:ext cx="6035040" cy="6987624"/>
          </a:xfrm>
          <a:prstGeom prst="rect">
            <a:avLst/>
          </a:prstGeom>
        </p:spPr>
      </p:pic>
      <p:pic>
        <p:nvPicPr>
          <p:cNvPr id="3" name="Image 1" descr="/var/folders/lw/rmylcyvd5rjfxk9g1z9rrm8w0000gq/T/showship-deck-hVn8b1/logo_trimm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138" y="452628"/>
            <a:ext cx="544924" cy="63093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0" y="106984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300" dirty="0"/>
          </a:p>
        </p:txBody>
      </p:sp>
      <p:sp>
        <p:nvSpPr>
          <p:cNvPr id="5" name="Text 1"/>
          <p:cNvSpPr/>
          <p:nvPr/>
        </p:nvSpPr>
        <p:spPr>
          <a:xfrm>
            <a:off x="731520" y="2788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report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85800" y="3154680"/>
            <a:ext cx="9601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Weekly Development</a:t>
            </a:r>
            <a:endParaRPr lang="en-US" sz="44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Progress Report</a:t>
            </a:r>
            <a:endParaRPr lang="en-US" sz="4400" dirty="0"/>
          </a:p>
        </p:txBody>
      </p:sp>
      <p:sp>
        <p:nvSpPr>
          <p:cNvPr id="7" name="Text 3"/>
          <p:cNvSpPr/>
          <p:nvPr/>
        </p:nvSpPr>
        <p:spPr>
          <a:xfrm>
            <a:off x="731520" y="57607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B8B8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731520" y="601675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Maya Lin @Maya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315200" y="57607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8B8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7315200" y="601675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9,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Week at a Glance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392424" cy="3291840"/>
          </a:xfrm>
          <a:prstGeom prst="roundRect">
            <a:avLst>
              <a:gd name="adj" fmla="val 2222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874520"/>
            <a:ext cx="3392424" cy="82296"/>
          </a:xfrm>
          <a:prstGeom prst="rect">
            <a:avLst/>
          </a:prstGeom>
          <a:solidFill>
            <a:srgbClr val="A8CC3A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Store Release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5400" dirty="0"/>
          </a:p>
        </p:txBody>
      </p:sp>
      <p:sp>
        <p:nvSpPr>
          <p:cNvPr id="8" name="Shape 6"/>
          <p:cNvSpPr/>
          <p:nvPr/>
        </p:nvSpPr>
        <p:spPr>
          <a:xfrm>
            <a:off x="914400" y="3566160"/>
            <a:ext cx="918972" cy="292608"/>
          </a:xfrm>
          <a:prstGeom prst="roundRect">
            <a:avLst>
              <a:gd name="adj" fmla="val 50000"/>
            </a:avLst>
          </a:prstGeom>
          <a:solidFill>
            <a:srgbClr val="A8CC3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3566160"/>
            <a:ext cx="9189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4400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Account Verified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approved our company account; the app is now in TestFlight.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398264" y="1874520"/>
            <a:ext cx="3392424" cy="3291840"/>
          </a:xfrm>
          <a:prstGeom prst="roundRect">
            <a:avLst>
              <a:gd name="adj" fmla="val 2222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98264" y="1874520"/>
            <a:ext cx="3392424" cy="82296"/>
          </a:xfrm>
          <a:prstGeom prst="rect">
            <a:avLst/>
          </a:prstGeom>
          <a:solidFill>
            <a:srgbClr val="D6E6A0"/>
          </a:solidFill>
          <a:ln/>
        </p:spPr>
      </p:sp>
      <p:sp>
        <p:nvSpPr>
          <p:cNvPr id="14" name="Text 12"/>
          <p:cNvSpPr/>
          <p:nvPr/>
        </p:nvSpPr>
        <p:spPr>
          <a:xfrm>
            <a:off x="4672584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ClinicBook · Patient &amp; Clinic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672584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65%</a:t>
            </a:r>
            <a:endParaRPr lang="en-US" sz="5400" dirty="0"/>
          </a:p>
        </p:txBody>
      </p:sp>
      <p:sp>
        <p:nvSpPr>
          <p:cNvPr id="16" name="Shape 14"/>
          <p:cNvSpPr/>
          <p:nvPr/>
        </p:nvSpPr>
        <p:spPr>
          <a:xfrm>
            <a:off x="4672584" y="3566160"/>
            <a:ext cx="841248" cy="292608"/>
          </a:xfrm>
          <a:prstGeom prst="roundRect">
            <a:avLst>
              <a:gd name="adj" fmla="val 50000"/>
            </a:avLst>
          </a:prstGeom>
          <a:solidFill>
            <a:srgbClr val="D6E6A0"/>
          </a:solidFill>
          <a:ln/>
        </p:spPr>
      </p:sp>
      <p:sp>
        <p:nvSpPr>
          <p:cNvPr id="17" name="Text 15"/>
          <p:cNvSpPr/>
          <p:nvPr/>
        </p:nvSpPr>
        <p:spPr>
          <a:xfrm>
            <a:off x="4672584" y="3566160"/>
            <a:ext cx="841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track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672584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of 8 Phases Complete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672584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app and clinic dashboard are being built in parallel.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156448" y="1874520"/>
            <a:ext cx="3392424" cy="3291840"/>
          </a:xfrm>
          <a:prstGeom prst="roundRect">
            <a:avLst>
              <a:gd name="adj" fmla="val 2222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156448" y="1874520"/>
            <a:ext cx="3392424" cy="82296"/>
          </a:xfrm>
          <a:prstGeom prst="rect">
            <a:avLst/>
          </a:prstGeom>
          <a:solidFill>
            <a:srgbClr val="D6E6A0"/>
          </a:solidFill>
          <a:ln/>
        </p:spPr>
      </p:sp>
      <p:sp>
        <p:nvSpPr>
          <p:cNvPr id="22" name="Text 20"/>
          <p:cNvSpPr/>
          <p:nvPr/>
        </p:nvSpPr>
        <p:spPr>
          <a:xfrm>
            <a:off x="8430768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PulseBoard Analytics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430768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/ 2</a:t>
            </a:r>
            <a:endParaRPr lang="en-US" sz="5400" dirty="0"/>
          </a:p>
        </p:txBody>
      </p:sp>
      <p:sp>
        <p:nvSpPr>
          <p:cNvPr id="24" name="Shape 22"/>
          <p:cNvSpPr/>
          <p:nvPr/>
        </p:nvSpPr>
        <p:spPr>
          <a:xfrm>
            <a:off x="8430768" y="3566160"/>
            <a:ext cx="841248" cy="292608"/>
          </a:xfrm>
          <a:prstGeom prst="roundRect">
            <a:avLst>
              <a:gd name="adj" fmla="val 50000"/>
            </a:avLst>
          </a:prstGeom>
          <a:solidFill>
            <a:srgbClr val="D6E6A0"/>
          </a:solidFill>
          <a:ln/>
        </p:spPr>
      </p:sp>
      <p:sp>
        <p:nvSpPr>
          <p:cNvPr id="25" name="Text 23"/>
          <p:cNvSpPr/>
          <p:nvPr/>
        </p:nvSpPr>
        <p:spPr>
          <a:xfrm>
            <a:off x="8430768" y="3566160"/>
            <a:ext cx="841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430768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Workstreams Complete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430768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transfer to the new system finished; usage tracking is being rolled out.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40080" y="5532120"/>
            <a:ext cx="10908792" cy="640080"/>
          </a:xfrm>
          <a:prstGeom prst="roundRect">
            <a:avLst>
              <a:gd name="adj" fmla="val 11429"/>
            </a:avLst>
          </a:prstGeom>
          <a:solidFill>
            <a:srgbClr val="141412"/>
          </a:solidFill>
          <a:ln/>
        </p:spPr>
      </p:sp>
      <p:sp>
        <p:nvSpPr>
          <p:cNvPr id="29" name="Text 27"/>
          <p:cNvSpPr/>
          <p:nvPr/>
        </p:nvSpPr>
        <p:spPr>
          <a:xfrm>
            <a:off x="914400" y="55321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update  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decision is needed this week: can patients turn off SMS reminders and keep email only? (see Decisions Needed)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· App Store Release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 Store: Developer Account Verified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45920"/>
            <a:ext cx="1463040" cy="292608"/>
          </a:xfrm>
          <a:prstGeom prst="roundRect">
            <a:avLst>
              <a:gd name="adj" fmla="val 50000"/>
            </a:avLst>
          </a:prstGeom>
          <a:solidFill>
            <a:srgbClr val="A8CC3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64592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Blocker resolved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935099" y="3017520"/>
            <a:ext cx="8321497" cy="0"/>
          </a:xfrm>
          <a:prstGeom prst="line">
            <a:avLst/>
          </a:prstGeom>
          <a:noFill/>
          <a:ln w="38100">
            <a:solidFill>
              <a:srgbClr val="A8CC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79067" y="2761488"/>
            <a:ext cx="512064" cy="51206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E0A33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79067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0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0A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week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Blocked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Waiting for the company's D-U-N-S business number.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452899" y="2761488"/>
            <a:ext cx="512064" cy="512064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13" name="Text 11"/>
          <p:cNvSpPr/>
          <p:nvPr/>
        </p:nvSpPr>
        <p:spPr>
          <a:xfrm>
            <a:off x="4452899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3413912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13912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Received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505352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provided the D-U-N-S number.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226732" y="2761488"/>
            <a:ext cx="512064" cy="512064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18" name="Text 16"/>
          <p:cNvSpPr/>
          <p:nvPr/>
        </p:nvSpPr>
        <p:spPr>
          <a:xfrm>
            <a:off x="7226732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187745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187745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Verified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279185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 verified the company developer account.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927412" y="2688336"/>
            <a:ext cx="658368" cy="658368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23" name="Text 21"/>
          <p:cNvSpPr/>
          <p:nvPr/>
        </p:nvSpPr>
        <p:spPr>
          <a:xfrm>
            <a:off x="9927412" y="268833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961577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961577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TestFlight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053017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build available to internal testers.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40080" y="5486400"/>
            <a:ext cx="10908792" cy="777240"/>
          </a:xfrm>
          <a:prstGeom prst="roundRect">
            <a:avLst>
              <a:gd name="adj" fmla="val 9412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914400" y="54864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Impact:  </a:t>
            </a:r>
            <a:pPr indent="0" marL="0">
              <a:buNone/>
            </a:pPr>
            <a:r>
              <a:rPr lang="en-US" sz="135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is published under the company's own verified account, ready for beta testers.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ClinicBook · Progress Overview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ClinicBook: Patient App &amp; Clinic Dashboard Progress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392424" cy="2971800"/>
          </a:xfrm>
          <a:prstGeom prst="roundRect">
            <a:avLst>
              <a:gd name="adj" fmla="val 2462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5" name="Chart 0" descr=""/>
          <p:cNvGraphicFramePr/>
          <p:nvPr/>
        </p:nvGraphicFramePr>
        <p:xfrm>
          <a:off x="1376172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1376172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65%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822960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Progress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app + Clinic dashboard · 8 phases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98264" y="1783080"/>
            <a:ext cx="3392424" cy="2971800"/>
          </a:xfrm>
          <a:prstGeom prst="roundRect">
            <a:avLst>
              <a:gd name="adj" fmla="val 2462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10" name="Chart 1" descr=""/>
          <p:cNvGraphicFramePr/>
          <p:nvPr/>
        </p:nvGraphicFramePr>
        <p:xfrm>
          <a:off x="5134356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 7"/>
          <p:cNvSpPr/>
          <p:nvPr/>
        </p:nvSpPr>
        <p:spPr>
          <a:xfrm>
            <a:off x="5134356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60%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4581144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App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581144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Leo Park @Leo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156448" y="1783080"/>
            <a:ext cx="3392424" cy="2971800"/>
          </a:xfrm>
          <a:prstGeom prst="roundRect">
            <a:avLst>
              <a:gd name="adj" fmla="val 2462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15" name="Chart 2" descr=""/>
          <p:cNvGraphicFramePr/>
          <p:nvPr/>
        </p:nvGraphicFramePr>
        <p:xfrm>
          <a:off x="8892540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6" name="Text 11"/>
          <p:cNvSpPr/>
          <p:nvPr/>
        </p:nvSpPr>
        <p:spPr>
          <a:xfrm>
            <a:off x="8892540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2400" dirty="0"/>
          </a:p>
        </p:txBody>
      </p:sp>
      <p:sp>
        <p:nvSpPr>
          <p:cNvPr id="17" name="Text 12"/>
          <p:cNvSpPr/>
          <p:nvPr/>
        </p:nvSpPr>
        <p:spPr>
          <a:xfrm>
            <a:off x="8339328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 Dashboard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339328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Nina Rao @Nina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40080" y="4983480"/>
            <a:ext cx="3392424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6E8DF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40080" y="4983480"/>
            <a:ext cx="91440" cy="868680"/>
          </a:xfrm>
          <a:prstGeom prst="rect">
            <a:avLst/>
          </a:prstGeom>
          <a:solidFill>
            <a:srgbClr val="A8CC3A"/>
          </a:solidFill>
          <a:ln/>
        </p:spPr>
      </p:sp>
      <p:sp>
        <p:nvSpPr>
          <p:cNvPr id="21" name="Text 16"/>
          <p:cNvSpPr/>
          <p:nvPr/>
        </p:nvSpPr>
        <p:spPr>
          <a:xfrm>
            <a:off x="914400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200" dirty="0"/>
          </a:p>
        </p:txBody>
      </p:sp>
      <p:sp>
        <p:nvSpPr>
          <p:cNvPr id="22" name="Text 17"/>
          <p:cNvSpPr/>
          <p:nvPr/>
        </p:nvSpPr>
        <p:spPr>
          <a:xfrm>
            <a:off x="1645920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Phases Completed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4398264" y="4983480"/>
            <a:ext cx="3392424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6E8DF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4398264" y="4983480"/>
            <a:ext cx="91440" cy="868680"/>
          </a:xfrm>
          <a:prstGeom prst="rect">
            <a:avLst/>
          </a:prstGeom>
          <a:solidFill>
            <a:srgbClr val="D6E6A0"/>
          </a:solidFill>
          <a:ln/>
        </p:spPr>
      </p:sp>
      <p:sp>
        <p:nvSpPr>
          <p:cNvPr id="25" name="Text 20"/>
          <p:cNvSpPr/>
          <p:nvPr/>
        </p:nvSpPr>
        <p:spPr>
          <a:xfrm>
            <a:off x="4672584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26" name="Text 21"/>
          <p:cNvSpPr/>
          <p:nvPr/>
        </p:nvSpPr>
        <p:spPr>
          <a:xfrm>
            <a:off x="5404104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Phases In Progress</a:t>
            </a:r>
            <a:endParaRPr lang="en-US" sz="1400" dirty="0"/>
          </a:p>
        </p:txBody>
      </p:sp>
      <p:sp>
        <p:nvSpPr>
          <p:cNvPr id="27" name="Shape 22"/>
          <p:cNvSpPr/>
          <p:nvPr/>
        </p:nvSpPr>
        <p:spPr>
          <a:xfrm>
            <a:off x="8156448" y="4983480"/>
            <a:ext cx="3392424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6E8DF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8156448" y="4983480"/>
            <a:ext cx="91440" cy="868680"/>
          </a:xfrm>
          <a:prstGeom prst="rect">
            <a:avLst/>
          </a:prstGeom>
          <a:solidFill>
            <a:srgbClr val="E6E8DF"/>
          </a:solidFill>
          <a:ln/>
        </p:spPr>
      </p:sp>
      <p:sp>
        <p:nvSpPr>
          <p:cNvPr id="29" name="Text 24"/>
          <p:cNvSpPr/>
          <p:nvPr/>
        </p:nvSpPr>
        <p:spPr>
          <a:xfrm>
            <a:off x="8430768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30" name="Text 25"/>
          <p:cNvSpPr/>
          <p:nvPr/>
        </p:nvSpPr>
        <p:spPr>
          <a:xfrm>
            <a:off x="9162288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Phases Not Started</a:t>
            </a:r>
            <a:endParaRPr lang="en-US" sz="1400" dirty="0"/>
          </a:p>
        </p:txBody>
      </p:sp>
      <p:sp>
        <p:nvSpPr>
          <p:cNvPr id="31" name="Text 26"/>
          <p:cNvSpPr/>
          <p:nvPr/>
        </p:nvSpPr>
        <p:spPr>
          <a:xfrm>
            <a:off x="640080" y="603504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= average completion of each track's four phases.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ClinicBook · Phase Breakdown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ClinicBook: Status of Each Phase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71516" cy="4434840"/>
          </a:xfrm>
          <a:prstGeom prst="roundRect">
            <a:avLst>
              <a:gd name="adj" fmla="val 1649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2011680"/>
            <a:ext cx="23454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App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168396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Dev: Leo Park @Leo</a:t>
            </a:r>
            <a:endParaRPr lang="en-US" sz="12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777240" y="2423160"/>
          <a:ext cx="4997196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914400" y="5669280"/>
            <a:ext cx="4722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calendar underway; payments are next.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277356" y="1783080"/>
            <a:ext cx="5271516" cy="4434840"/>
          </a:xfrm>
          <a:prstGeom prst="roundRect">
            <a:avLst>
              <a:gd name="adj" fmla="val 1649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6551676" y="2011680"/>
            <a:ext cx="23454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 Dashboard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805672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Dev: Nina Rao @Nina</a:t>
            </a:r>
            <a:endParaRPr lang="en-US" sz="1200" dirty="0"/>
          </a:p>
        </p:txBody>
      </p:sp>
      <p:graphicFrame>
        <p:nvGraphicFramePr>
          <p:cNvPr id="12" name="Chart 1" descr=""/>
          <p:cNvGraphicFramePr/>
          <p:nvPr/>
        </p:nvGraphicFramePr>
        <p:xfrm>
          <a:off x="6414516" y="2423160"/>
          <a:ext cx="4997196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 9"/>
          <p:cNvSpPr/>
          <p:nvPr/>
        </p:nvSpPr>
        <p:spPr>
          <a:xfrm>
            <a:off x="6551676" y="5669280"/>
            <a:ext cx="4722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Reminders are in final review; 4 of 5 parts verified.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ClinicBook · Patient App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ClinicBook: What Was Done on Each Task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453384" cy="3694938"/>
          </a:xfrm>
          <a:prstGeom prst="roundRect">
            <a:avLst>
              <a:gd name="adj" fmla="val 2118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965960"/>
            <a:ext cx="1074420" cy="292608"/>
          </a:xfrm>
          <a:prstGeom prst="roundRect">
            <a:avLst>
              <a:gd name="adj" fmla="val 50000"/>
            </a:avLst>
          </a:prstGeom>
          <a:solidFill>
            <a:srgbClr val="D6E6A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965960"/>
            <a:ext cx="10744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68680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P3 · Booking Calendar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68680" y="2871597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pick a doctor, a day and a time slot in one screen. Free slots update as other patients book, so nobody is offered a time that is already taken.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380123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68680" y="4130421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12" name="Text 10"/>
          <p:cNvSpPr/>
          <p:nvPr/>
        </p:nvSpPr>
        <p:spPr>
          <a:xfrm>
            <a:off x="1115568" y="407555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Doctor and day picker built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68680" y="4352925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14" name="Text 12"/>
          <p:cNvSpPr/>
          <p:nvPr/>
        </p:nvSpPr>
        <p:spPr>
          <a:xfrm>
            <a:off x="1115568" y="429806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time slots shown live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68680" y="4575429"/>
            <a:ext cx="118872" cy="118872"/>
          </a:xfrm>
          <a:prstGeom prst="ellipse">
            <a:avLst/>
          </a:prstGeom>
          <a:ln w="19050">
            <a:solidFill>
              <a:srgbClr val="A8CC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15568" y="452056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confirmation screen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68680" y="4797933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15568" y="4743069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Rescheduling an existing booking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68680" y="5020437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15568" y="4965573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Cancellation with clinic notice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367784" y="1783080"/>
            <a:ext cx="3453384" cy="3694938"/>
          </a:xfrm>
          <a:prstGeom prst="roundRect">
            <a:avLst>
              <a:gd name="adj" fmla="val 2118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96384" y="1965960"/>
            <a:ext cx="918972" cy="292608"/>
          </a:xfrm>
          <a:prstGeom prst="roundRect">
            <a:avLst>
              <a:gd name="adj" fmla="val 50000"/>
            </a:avLst>
          </a:prstGeom>
          <a:solidFill>
            <a:srgbClr val="A8CC3A"/>
          </a:solidFill>
          <a:ln/>
        </p:spPr>
      </p:sp>
      <p:sp>
        <p:nvSpPr>
          <p:cNvPr id="23" name="Text 21"/>
          <p:cNvSpPr/>
          <p:nvPr/>
        </p:nvSpPr>
        <p:spPr>
          <a:xfrm>
            <a:off x="4596384" y="1965960"/>
            <a:ext cx="9189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96384" y="2313432"/>
            <a:ext cx="29961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P2 · Clinic Search and Maps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596384" y="283540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96384" y="3109722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find nearby clinics by name, specialty or distance and open directions in their maps app. Reviewed and approved this week.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596384" y="403936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96384" y="4368546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29" name="Text 27"/>
          <p:cNvSpPr/>
          <p:nvPr/>
        </p:nvSpPr>
        <p:spPr>
          <a:xfrm>
            <a:off x="4843272" y="4313682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by name and specialty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96384" y="4591050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31" name="Text 29"/>
          <p:cNvSpPr/>
          <p:nvPr/>
        </p:nvSpPr>
        <p:spPr>
          <a:xfrm>
            <a:off x="4843272" y="4536186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sorting from the patient's location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96384" y="4813554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33" name="Text 31"/>
          <p:cNvSpPr/>
          <p:nvPr/>
        </p:nvSpPr>
        <p:spPr>
          <a:xfrm>
            <a:off x="4843272" y="4758690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Directions open in the maps app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96384" y="5036058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35" name="Text 33"/>
          <p:cNvSpPr/>
          <p:nvPr/>
        </p:nvSpPr>
        <p:spPr>
          <a:xfrm>
            <a:off x="4843272" y="4981194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offline for recent searches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8095488" y="1783080"/>
            <a:ext cx="3453384" cy="3694938"/>
          </a:xfrm>
          <a:prstGeom prst="roundRect">
            <a:avLst>
              <a:gd name="adj" fmla="val 2118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324088" y="1965960"/>
            <a:ext cx="1074420" cy="292608"/>
          </a:xfrm>
          <a:prstGeom prst="roundRect">
            <a:avLst>
              <a:gd name="adj" fmla="val 50000"/>
            </a:avLst>
          </a:prstGeom>
          <a:solidFill>
            <a:srgbClr val="E6E8DF"/>
          </a:solidFill>
          <a:ln/>
        </p:spPr>
      </p:sp>
      <p:sp>
        <p:nvSpPr>
          <p:cNvPr id="38" name="Text 36"/>
          <p:cNvSpPr/>
          <p:nvPr/>
        </p:nvSpPr>
        <p:spPr>
          <a:xfrm>
            <a:off x="8324088" y="1965960"/>
            <a:ext cx="10744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324088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P4 · Payments and Receipts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8324088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8324088" y="2871597"/>
            <a:ext cx="29961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pay the booking deposit in the app and get a receipt by email. Starts after the booking calendar is approved.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8324088" y="360311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8324088" y="3932301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570976" y="387743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payment method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8324088" y="4154805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570976" y="409994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the booking deposit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8324088" y="4377309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570976" y="432244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 sent by email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40080" y="5615178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as of this week's review; detail comes from the task tracker and the lead's code reviews.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· Code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Quality Check: Issues Caught Before Release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017520" cy="4434840"/>
          </a:xfrm>
          <a:prstGeom prst="roundRect">
            <a:avLst>
              <a:gd name="adj" fmla="val 2424"/>
            </a:avLst>
          </a:prstGeom>
          <a:solidFill>
            <a:srgbClr val="141412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01168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A8CC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914400" y="280720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reviewed this week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14400" y="3319272"/>
            <a:ext cx="2468880" cy="0"/>
          </a:xfrm>
          <a:prstGeom prst="line">
            <a:avLst/>
          </a:prstGeom>
          <a:noFill/>
          <a:ln w="9525">
            <a:solidFill>
              <a:srgbClr val="3A3A3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333756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914400" y="413308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 for release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914400" y="4645152"/>
            <a:ext cx="2468880" cy="0"/>
          </a:xfrm>
          <a:prstGeom prst="line">
            <a:avLst/>
          </a:prstGeom>
          <a:noFill/>
          <a:ln w="9525">
            <a:solidFill>
              <a:srgbClr val="3A3A3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466344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212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914400" y="545896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tests passing (100%)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977640" y="1783080"/>
            <a:ext cx="7571232" cy="4434840"/>
          </a:xfrm>
          <a:prstGeom prst="roundRect">
            <a:avLst>
              <a:gd name="adj" fmla="val 1649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206240" y="2084832"/>
            <a:ext cx="64008" cy="984504"/>
          </a:xfrm>
          <a:prstGeom prst="rect">
            <a:avLst/>
          </a:prstGeom>
          <a:solidFill>
            <a:srgbClr val="A8CC3A"/>
          </a:solidFill>
          <a:ln/>
        </p:spPr>
      </p:sp>
      <p:sp>
        <p:nvSpPr>
          <p:cNvPr id="15" name="Text 13"/>
          <p:cNvSpPr/>
          <p:nvPr/>
        </p:nvSpPr>
        <p:spPr>
          <a:xfrm>
            <a:off x="4389120" y="2048256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Appointment Reminders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389120" y="2304288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Clinics can send SMS and email reminders 24 hours and 2 hours before each appointment.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10479024" y="2066544"/>
            <a:ext cx="841248" cy="292608"/>
          </a:xfrm>
          <a:prstGeom prst="roundRect">
            <a:avLst>
              <a:gd name="adj" fmla="val 50000"/>
            </a:avLst>
          </a:prstGeom>
          <a:solidFill>
            <a:srgbClr val="A8CC3A"/>
          </a:solidFill>
          <a:ln/>
        </p:spPr>
      </p:sp>
      <p:sp>
        <p:nvSpPr>
          <p:cNvPr id="18" name="Text 16"/>
          <p:cNvSpPr/>
          <p:nvPr/>
        </p:nvSpPr>
        <p:spPr>
          <a:xfrm>
            <a:off x="10479024" y="2066544"/>
            <a:ext cx="841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206240" y="3325368"/>
            <a:ext cx="64008" cy="984504"/>
          </a:xfrm>
          <a:prstGeom prst="rect">
            <a:avLst/>
          </a:prstGeom>
          <a:solidFill>
            <a:srgbClr val="D6E6A0"/>
          </a:solidFill>
          <a:ln/>
        </p:spPr>
      </p:sp>
      <p:sp>
        <p:nvSpPr>
          <p:cNvPr id="20" name="Text 18"/>
          <p:cNvSpPr/>
          <p:nvPr/>
        </p:nvSpPr>
        <p:spPr>
          <a:xfrm>
            <a:off x="4389120" y="3288792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389120" y="3544824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could receive the same reminder twice if sending is retried. Small fix identified.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701784" y="330708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E6A0"/>
          </a:solidFill>
          <a:ln/>
        </p:spPr>
      </p:sp>
      <p:sp>
        <p:nvSpPr>
          <p:cNvPr id="23" name="Text 21"/>
          <p:cNvSpPr/>
          <p:nvPr/>
        </p:nvSpPr>
        <p:spPr>
          <a:xfrm>
            <a:off x="9701784" y="330708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before release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206240" y="4565904"/>
            <a:ext cx="64008" cy="984504"/>
          </a:xfrm>
          <a:prstGeom prst="rect">
            <a:avLst/>
          </a:prstGeom>
          <a:solidFill>
            <a:srgbClr val="A8CC3A"/>
          </a:solidFill>
          <a:ln/>
        </p:spPr>
      </p:sp>
      <p:sp>
        <p:nvSpPr>
          <p:cNvPr id="25" name="Text 23"/>
          <p:cNvSpPr/>
          <p:nvPr/>
        </p:nvSpPr>
        <p:spPr>
          <a:xfrm>
            <a:off x="4389120" y="4529328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389120" y="4785360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phone numbers are hidden in system logs and only visible to clinic staff.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10479024" y="4547616"/>
            <a:ext cx="841248" cy="292608"/>
          </a:xfrm>
          <a:prstGeom prst="roundRect">
            <a:avLst>
              <a:gd name="adj" fmla="val 50000"/>
            </a:avLst>
          </a:prstGeom>
          <a:solidFill>
            <a:srgbClr val="A8CC3A"/>
          </a:solidFill>
          <a:ln/>
        </p:spPr>
      </p:sp>
      <p:sp>
        <p:nvSpPr>
          <p:cNvPr id="28" name="Text 26"/>
          <p:cNvSpPr/>
          <p:nvPr/>
        </p:nvSpPr>
        <p:spPr>
          <a:xfrm>
            <a:off x="10479024" y="4547616"/>
            <a:ext cx="841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389120" y="5760720"/>
            <a:ext cx="6931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lead's code reviews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Attention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Blockers &amp; Decisions Needed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71516" cy="2377440"/>
          </a:xfrm>
          <a:prstGeom prst="roundRect">
            <a:avLst>
              <a:gd name="adj" fmla="val 3077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783080"/>
            <a:ext cx="5271516" cy="82296"/>
          </a:xfrm>
          <a:prstGeom prst="rect">
            <a:avLst/>
          </a:prstGeom>
          <a:solidFill>
            <a:srgbClr val="E0A33A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039112"/>
            <a:ext cx="4722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7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Blockers &amp; Risks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14400" y="2532888"/>
            <a:ext cx="329184" cy="329184"/>
          </a:xfrm>
          <a:prstGeom prst="ellipse">
            <a:avLst/>
          </a:prstGeom>
          <a:solidFill>
            <a:srgbClr val="E0A33A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5328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2514600"/>
            <a:ext cx="42656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Reminders release waiting on one fix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Duplicate reminders must be prevented before release. Fix is small and already tested.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8A8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Nina Rao @Nina · Expected: next week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77356" y="1783080"/>
            <a:ext cx="5271516" cy="2377440"/>
          </a:xfrm>
          <a:prstGeom prst="roundRect">
            <a:avLst>
              <a:gd name="adj" fmla="val 3077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277356" y="1783080"/>
            <a:ext cx="5271516" cy="82296"/>
          </a:xfrm>
          <a:prstGeom prst="rect">
            <a:avLst/>
          </a:prstGeom>
          <a:solidFill>
            <a:srgbClr val="141412"/>
          </a:solidFill>
          <a:ln/>
        </p:spPr>
      </p:sp>
      <p:sp>
        <p:nvSpPr>
          <p:cNvPr id="12" name="Text 10"/>
          <p:cNvSpPr/>
          <p:nvPr/>
        </p:nvSpPr>
        <p:spPr>
          <a:xfrm>
            <a:off x="6551676" y="2039112"/>
            <a:ext cx="4722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Needed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551676" y="2532888"/>
            <a:ext cx="329184" cy="329184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14" name="Text 12"/>
          <p:cNvSpPr/>
          <p:nvPr/>
        </p:nvSpPr>
        <p:spPr>
          <a:xfrm>
            <a:off x="6551676" y="25328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008876" y="2514600"/>
            <a:ext cx="42656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patients turn off SMS reminders and keep email only?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2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every patient with a phone number receives SMS reminders; some clinics report complaints.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8A8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Options: allow opt-out · clinic decides per patient · keep as today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· Task Tracker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Developer Task Track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453384" cy="4434840"/>
          </a:xfrm>
          <a:prstGeom prst="roundRect">
            <a:avLst>
              <a:gd name="adj" fmla="val 2118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783080"/>
            <a:ext cx="82296" cy="4434840"/>
          </a:xfrm>
          <a:prstGeom prst="rect">
            <a:avLst/>
          </a:prstGeom>
          <a:solidFill>
            <a:srgbClr val="D6E6A0"/>
          </a:solidFill>
          <a:ln/>
        </p:spPr>
      </p:sp>
      <p:sp>
        <p:nvSpPr>
          <p:cNvPr id="6" name="Text 4"/>
          <p:cNvSpPr/>
          <p:nvPr/>
        </p:nvSpPr>
        <p:spPr>
          <a:xfrm>
            <a:off x="932688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Leo Park @Leo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32688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8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ClinicBook · Patient App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32688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389888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258568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2715768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932688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6E8DF"/>
          </a:solidFill>
          <a:ln/>
        </p:spPr>
      </p:sp>
      <p:sp>
        <p:nvSpPr>
          <p:cNvPr id="13" name="Shape 11"/>
          <p:cNvSpPr/>
          <p:nvPr/>
        </p:nvSpPr>
        <p:spPr>
          <a:xfrm>
            <a:off x="932688" y="3200400"/>
            <a:ext cx="1441094" cy="118872"/>
          </a:xfrm>
          <a:prstGeom prst="roundRect">
            <a:avLst>
              <a:gd name="adj" fmla="val 50000"/>
            </a:avLst>
          </a:prstGeom>
          <a:solidFill>
            <a:srgbClr val="D6E6A0"/>
          </a:solidFill>
          <a:ln/>
        </p:spPr>
      </p:sp>
      <p:sp>
        <p:nvSpPr>
          <p:cNvPr id="14" name="Text 12"/>
          <p:cNvSpPr/>
          <p:nvPr/>
        </p:nvSpPr>
        <p:spPr>
          <a:xfrm>
            <a:off x="3334512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32688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Sign-in and clinic search done; booking calendar in progress.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32688" y="4270248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18" name="Text 16"/>
          <p:cNvSpPr/>
          <p:nvPr/>
        </p:nvSpPr>
        <p:spPr>
          <a:xfrm>
            <a:off x="1152144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· Accounts &amp; Sign-in (3/3)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32688" y="4727448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20" name="Text 18"/>
          <p:cNvSpPr/>
          <p:nvPr/>
        </p:nvSpPr>
        <p:spPr>
          <a:xfrm>
            <a:off x="1152144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 · Clinic Search &amp; Maps (5/5)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32688" y="5184648"/>
            <a:ext cx="118872" cy="118872"/>
          </a:xfrm>
          <a:prstGeom prst="ellipse">
            <a:avLst/>
          </a:prstGeom>
          <a:solidFill>
            <a:srgbClr val="D6E6A0"/>
          </a:solidFill>
          <a:ln/>
        </p:spPr>
      </p:sp>
      <p:sp>
        <p:nvSpPr>
          <p:cNvPr id="22" name="Text 20"/>
          <p:cNvSpPr/>
          <p:nvPr/>
        </p:nvSpPr>
        <p:spPr>
          <a:xfrm>
            <a:off x="1152144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 · Booking Calendar (2/5)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932688" y="5641848"/>
            <a:ext cx="118872" cy="118872"/>
          </a:xfrm>
          <a:prstGeom prst="ellipse">
            <a:avLst/>
          </a:prstGeom>
          <a:solidFill>
            <a:srgbClr val="E6E8DF"/>
          </a:solidFill>
          <a:ln/>
        </p:spPr>
      </p:sp>
      <p:sp>
        <p:nvSpPr>
          <p:cNvPr id="24" name="Text 22"/>
          <p:cNvSpPr/>
          <p:nvPr/>
        </p:nvSpPr>
        <p:spPr>
          <a:xfrm>
            <a:off x="1152144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· Payments &amp; Receipts (0/4)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367784" y="1783080"/>
            <a:ext cx="3453384" cy="4434840"/>
          </a:xfrm>
          <a:prstGeom prst="roundRect">
            <a:avLst>
              <a:gd name="adj" fmla="val 2118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367784" y="1783080"/>
            <a:ext cx="82296" cy="4434840"/>
          </a:xfrm>
          <a:prstGeom prst="rect">
            <a:avLst/>
          </a:prstGeom>
          <a:solidFill>
            <a:srgbClr val="D6E6A0"/>
          </a:solidFill>
          <a:ln/>
        </p:spPr>
      </p:sp>
      <p:sp>
        <p:nvSpPr>
          <p:cNvPr id="27" name="Text 25"/>
          <p:cNvSpPr/>
          <p:nvPr/>
        </p:nvSpPr>
        <p:spPr>
          <a:xfrm>
            <a:off x="4660392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Nina Rao @Nina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660392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8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ClinicBook · Clinic Dashboard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660392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30" name="Text 28"/>
          <p:cNvSpPr/>
          <p:nvPr/>
        </p:nvSpPr>
        <p:spPr>
          <a:xfrm>
            <a:off x="5117592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986272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32" name="Text 30"/>
          <p:cNvSpPr/>
          <p:nvPr/>
        </p:nvSpPr>
        <p:spPr>
          <a:xfrm>
            <a:off x="6443472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660392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6E8DF"/>
          </a:solidFill>
          <a:ln/>
        </p:spPr>
      </p:sp>
      <p:sp>
        <p:nvSpPr>
          <p:cNvPr id="34" name="Shape 32"/>
          <p:cNvSpPr/>
          <p:nvPr/>
        </p:nvSpPr>
        <p:spPr>
          <a:xfrm>
            <a:off x="4660392" y="3200400"/>
            <a:ext cx="1681277" cy="118872"/>
          </a:xfrm>
          <a:prstGeom prst="roundRect">
            <a:avLst>
              <a:gd name="adj" fmla="val 50000"/>
            </a:avLst>
          </a:prstGeom>
          <a:solidFill>
            <a:srgbClr val="D6E6A0"/>
          </a:solidFill>
          <a:ln/>
        </p:spPr>
      </p:sp>
      <p:sp>
        <p:nvSpPr>
          <p:cNvPr id="35" name="Text 33"/>
          <p:cNvSpPr/>
          <p:nvPr/>
        </p:nvSpPr>
        <p:spPr>
          <a:xfrm>
            <a:off x="7062216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660392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and schedules done; reminders in final review.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660392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60392" y="4270248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39" name="Text 37"/>
          <p:cNvSpPr/>
          <p:nvPr/>
        </p:nvSpPr>
        <p:spPr>
          <a:xfrm>
            <a:off x="4879848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· Clinic Onboarding (3/3)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660392" y="4727448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41" name="Text 39"/>
          <p:cNvSpPr/>
          <p:nvPr/>
        </p:nvSpPr>
        <p:spPr>
          <a:xfrm>
            <a:off x="4879848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 · Doctor Schedules (5/5)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4660392" y="5184648"/>
            <a:ext cx="118872" cy="118872"/>
          </a:xfrm>
          <a:prstGeom prst="ellipse">
            <a:avLst/>
          </a:prstGeom>
          <a:solidFill>
            <a:srgbClr val="D6E6A0"/>
          </a:solidFill>
          <a:ln/>
        </p:spPr>
      </p:sp>
      <p:sp>
        <p:nvSpPr>
          <p:cNvPr id="43" name="Text 41"/>
          <p:cNvSpPr/>
          <p:nvPr/>
        </p:nvSpPr>
        <p:spPr>
          <a:xfrm>
            <a:off x="4879848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· Reminders, in review (5/5)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660392" y="5641848"/>
            <a:ext cx="118872" cy="118872"/>
          </a:xfrm>
          <a:prstGeom prst="ellipse">
            <a:avLst/>
          </a:prstGeom>
          <a:solidFill>
            <a:srgbClr val="E6E8DF"/>
          </a:solidFill>
          <a:ln/>
        </p:spPr>
      </p:sp>
      <p:sp>
        <p:nvSpPr>
          <p:cNvPr id="45" name="Text 43"/>
          <p:cNvSpPr/>
          <p:nvPr/>
        </p:nvSpPr>
        <p:spPr>
          <a:xfrm>
            <a:off x="4879848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 · Reports &amp; Exports (0/3)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8095488" y="1783080"/>
            <a:ext cx="3453384" cy="4434840"/>
          </a:xfrm>
          <a:prstGeom prst="roundRect">
            <a:avLst>
              <a:gd name="adj" fmla="val 2118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8095488" y="1783080"/>
            <a:ext cx="82296" cy="4434840"/>
          </a:xfrm>
          <a:prstGeom prst="rect">
            <a:avLst/>
          </a:prstGeom>
          <a:solidFill>
            <a:srgbClr val="D6E6A0"/>
          </a:solidFill>
          <a:ln/>
        </p:spPr>
      </p:sp>
      <p:sp>
        <p:nvSpPr>
          <p:cNvPr id="48" name="Text 46"/>
          <p:cNvSpPr/>
          <p:nvPr/>
        </p:nvSpPr>
        <p:spPr>
          <a:xfrm>
            <a:off x="8388096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Maya Lin @Maya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8388096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E8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PulseBoard · Analytics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8388096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51" name="Text 49"/>
          <p:cNvSpPr/>
          <p:nvPr/>
        </p:nvSpPr>
        <p:spPr>
          <a:xfrm>
            <a:off x="8845296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9713976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53" name="Text 51"/>
          <p:cNvSpPr/>
          <p:nvPr/>
        </p:nvSpPr>
        <p:spPr>
          <a:xfrm>
            <a:off x="10171176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8388096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6E8DF"/>
          </a:solidFill>
          <a:ln/>
        </p:spPr>
      </p:sp>
      <p:sp>
        <p:nvSpPr>
          <p:cNvPr id="55" name="Shape 53"/>
          <p:cNvSpPr/>
          <p:nvPr/>
        </p:nvSpPr>
        <p:spPr>
          <a:xfrm>
            <a:off x="8388096" y="3200400"/>
            <a:ext cx="1801368" cy="118872"/>
          </a:xfrm>
          <a:prstGeom prst="roundRect">
            <a:avLst>
              <a:gd name="adj" fmla="val 50000"/>
            </a:avLst>
          </a:prstGeom>
          <a:solidFill>
            <a:srgbClr val="D6E6A0"/>
          </a:solidFill>
          <a:ln/>
        </p:spPr>
      </p:sp>
      <p:sp>
        <p:nvSpPr>
          <p:cNvPr id="56" name="Text 54"/>
          <p:cNvSpPr/>
          <p:nvPr/>
        </p:nvSpPr>
        <p:spPr>
          <a:xfrm>
            <a:off x="10789920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8388096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transfer done; usage tracking rolling out.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8388096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388096" y="4270248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60" name="Text 58"/>
          <p:cNvSpPr/>
          <p:nvPr/>
        </p:nvSpPr>
        <p:spPr>
          <a:xfrm>
            <a:off x="8607552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transfer to new system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8388096" y="4727448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62" name="Text 60"/>
          <p:cNvSpPr/>
          <p:nvPr/>
        </p:nvSpPr>
        <p:spPr>
          <a:xfrm>
            <a:off x="8607552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plan agreed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8388096" y="5184648"/>
            <a:ext cx="118872" cy="118872"/>
          </a:xfrm>
          <a:prstGeom prst="ellipse">
            <a:avLst/>
          </a:prstGeom>
          <a:solidFill>
            <a:srgbClr val="D6E6A0"/>
          </a:solidFill>
          <a:ln/>
        </p:spPr>
      </p:sp>
      <p:sp>
        <p:nvSpPr>
          <p:cNvPr id="64" name="Text 62"/>
          <p:cNvSpPr/>
          <p:nvPr/>
        </p:nvSpPr>
        <p:spPr>
          <a:xfrm>
            <a:off x="8607552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Usage tracking rollout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8388096" y="5641848"/>
            <a:ext cx="118872" cy="118872"/>
          </a:xfrm>
          <a:prstGeom prst="ellipse">
            <a:avLst/>
          </a:prstGeom>
          <a:solidFill>
            <a:srgbClr val="A8CC3A"/>
          </a:solidFill>
          <a:ln/>
        </p:spPr>
      </p:sp>
      <p:sp>
        <p:nvSpPr>
          <p:cNvPr id="66" name="Text 64"/>
          <p:cNvSpPr/>
          <p:nvPr/>
        </p:nvSpPr>
        <p:spPr>
          <a:xfrm>
            <a:off x="8607552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414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reviews, 3 features</a:t>
            </a:r>
            <a:endParaRPr lang="en-US" sz="1100" dirty="0"/>
          </a:p>
        </p:txBody>
      </p:sp>
      <p:sp>
        <p:nvSpPr>
          <p:cNvPr id="67" name="Text 65"/>
          <p:cNvSpPr/>
          <p:nvPr/>
        </p:nvSpPr>
        <p:spPr>
          <a:xfrm>
            <a:off x="640080" y="630936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Done/Open = planned tasks this week; work in review stays open until approved.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Activity · GitHub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Delivery Activity This Week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7680960" cy="4434840"/>
          </a:xfrm>
          <a:prstGeom prst="roundRect">
            <a:avLst>
              <a:gd name="adj" fmla="val 1649"/>
            </a:avLst>
          </a:prstGeom>
          <a:solidFill>
            <a:srgbClr val="F6F7F1"/>
          </a:solidFill>
          <a:ln/>
          <a:effectLst>
            <a:outerShdw sx="100000" sy="100000" kx="0" ky="0" algn="bl" rotWithShape="0" blurRad="76200" dist="25400" dir="5400000">
              <a:srgbClr val="000000">
                <a:alpha val="8000"/>
              </a:srgbClr>
            </a:outerShdw>
          </a:effectLst>
        </p:spPr>
      </p:sp>
      <p:graphicFrame>
        <p:nvGraphicFramePr>
          <p:cNvPr id="5" name="Chart 0" descr=""/>
          <p:cNvGraphicFramePr/>
          <p:nvPr/>
        </p:nvGraphicFramePr>
        <p:xfrm>
          <a:off x="777240" y="1965960"/>
          <a:ext cx="740664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914400" y="576072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GitHub activity this week.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8641080" y="1783080"/>
            <a:ext cx="2907792" cy="1356360"/>
          </a:xfrm>
          <a:prstGeom prst="roundRect">
            <a:avLst>
              <a:gd name="adj" fmla="val 5393"/>
            </a:avLst>
          </a:prstGeom>
          <a:solidFill>
            <a:srgbClr val="141412"/>
          </a:solidFill>
          <a:ln/>
        </p:spPr>
      </p:sp>
      <p:sp>
        <p:nvSpPr>
          <p:cNvPr id="8" name="Text 5"/>
          <p:cNvSpPr/>
          <p:nvPr/>
        </p:nvSpPr>
        <p:spPr>
          <a:xfrm>
            <a:off x="8869680" y="189280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A8CC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8869680" y="259689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approved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8641080" y="3322320"/>
            <a:ext cx="2907792" cy="1356360"/>
          </a:xfrm>
          <a:prstGeom prst="roundRect">
            <a:avLst>
              <a:gd name="adj" fmla="val 5393"/>
            </a:avLst>
          </a:prstGeom>
          <a:solidFill>
            <a:srgbClr val="FFFFFF"/>
          </a:solidFill>
          <a:ln w="12700">
            <a:solidFill>
              <a:srgbClr val="E6E8D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869680" y="343204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8869680" y="413613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final review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641080" y="4861560"/>
            <a:ext cx="2907792" cy="1356360"/>
          </a:xfrm>
          <a:prstGeom prst="roundRect">
            <a:avLst>
              <a:gd name="adj" fmla="val 5393"/>
            </a:avLst>
          </a:prstGeom>
          <a:solidFill>
            <a:srgbClr val="FFFFFF"/>
          </a:solidFill>
          <a:ln w="12700">
            <a:solidFill>
              <a:srgbClr val="E6E8D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869680" y="497128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8869680" y="567537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85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reviews completed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4141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Week's Plan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74520"/>
          <a:ext cx="10908792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920240"/>
                <a:gridCol w="4965192"/>
                <a:gridCol w="15544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 / track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4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4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Next focus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41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Current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412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414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ClinicBook · Patient App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Leo Park @Leo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Finish the booking calendar, then start payments and receipts.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414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P3 · 40%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A0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414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ClinicBook · Clinic Dashboard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Nina Rao @Nina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Apply the duplicate-reminder fix and release reminders; start reports and exports.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414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P4 · 80%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A0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414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PulseBoard · Usage Tracking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Maya Lin @Maya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Finish adding usage tracking to the web app, then open the first dashboard to managers.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414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PROGRESS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6A0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414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 Store Release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Maya Lin @Maya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Invite the first 20 clinic staff to TestFlight.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5858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STARTED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8D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lw/rmylcyvd5rjfxk9g1z9rrm8w0000gq/T/showship-deck-hVn8b1/logo_trimmed.png">    </p:cNvPr>
          <p:cNvPicPr>
            <a:picLocks noChangeAspect="1"/>
          </p:cNvPicPr>
          <p:nvPr/>
        </p:nvPicPr>
        <p:blipFill>
          <a:blip r:embed="rId1">
            <a:alphaModFix amt="10000"/>
          </a:blip>
          <a:stretch>
            <a:fillRect/>
          </a:stretch>
        </p:blipFill>
        <p:spPr>
          <a:xfrm>
            <a:off x="7680960" y="2743200"/>
            <a:ext cx="6035040" cy="6987624"/>
          </a:xfrm>
          <a:prstGeom prst="rect">
            <a:avLst/>
          </a:prstGeom>
        </p:spPr>
      </p:pic>
      <p:pic>
        <p:nvPicPr>
          <p:cNvPr id="3" name="Image 1" descr="/var/folders/lw/rmylcyvd5rjfxk9g1z9rrm8w0000gq/T/showship-deck-hVn8b1/logo_trimm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138" y="452628"/>
            <a:ext cx="544924" cy="63093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0" y="106984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300" dirty="0"/>
          </a:p>
        </p:txBody>
      </p:sp>
      <p:sp>
        <p:nvSpPr>
          <p:cNvPr id="5" name="Text 1"/>
          <p:cNvSpPr/>
          <p:nvPr/>
        </p:nvSpPr>
        <p:spPr>
          <a:xfrm>
            <a:off x="640080" y="2651760"/>
            <a:ext cx="1090879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6" name="Text 2"/>
          <p:cNvSpPr/>
          <p:nvPr/>
        </p:nvSpPr>
        <p:spPr>
          <a:xfrm>
            <a:off x="640080" y="3703320"/>
            <a:ext cx="10908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A8C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Questions?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31520" y="57607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B8B8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731520" y="601675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Maya Lin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315200" y="57607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B8B8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7315200" y="601675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9, 2026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2026-10-11T17:06:04Z</dcterms:created>
  <dcterms:modified xsi:type="dcterms:W3CDTF">2026-10-11T17:06:04Z</dcterms:modified>
</cp:coreProperties>
</file>