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Development work</c:v>
                </c:pt>
              </c:strCache>
            </c:strRef>
          </c:tx>
          <c:spPr>
            <a:solidFill>
              <a:srgbClr val="6C4CF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17153A"/>
                    </a:solidFill>
                    <a:latin typeface="Poppi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Features submitted</c:v>
                </c:pt>
              </c:strCache>
            </c:strRef>
          </c:tx>
          <c:spPr>
            <a:solidFill>
              <a:srgbClr val="17153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17153A"/>
                    </a:solidFill>
                    <a:latin typeface="Poppi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Features approved</c:v>
                </c:pt>
              </c:strCache>
            </c:strRef>
          </c:tx>
          <c:spPr>
            <a:solidFill>
              <a:srgbClr val="BDAEF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17153A"/>
                    </a:solidFill>
                    <a:latin typeface="Poppi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Reviews given</c:v>
                </c:pt>
              </c:strCache>
            </c:strRef>
          </c:tx>
          <c:spPr>
            <a:solidFill>
              <a:srgbClr val="A9A6B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17153A"/>
                    </a:solidFill>
                    <a:latin typeface="Poppi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050" u="none">
                  <a:solidFill>
                    <a:srgbClr val="17153A"/>
                  </a:solidFill>
                  <a:latin typeface="Poppins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7153A"/>
                </a:solidFill>
                <a:latin typeface="Poppins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50">
              <a:latin typeface="Poppins"/>
              <a:cs typeface="Poppins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2ZEKJ6/paper_co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4032" y="0"/>
            <a:ext cx="5080406" cy="6858000"/>
          </a:xfrm>
          <a:prstGeom prst="rect">
            <a:avLst/>
          </a:prstGeom>
        </p:spPr>
      </p:pic>
      <p:pic>
        <p:nvPicPr>
          <p:cNvPr id="3" name="Image 1" descr="/var/folders/lw/rmylcyvd5rjfxk9g1z9rrm8w0000gq/T/showship-deck-2ZEKJ6/logo_trimm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66928"/>
            <a:ext cx="489642" cy="56692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71600" y="5669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5" name="Text 1"/>
          <p:cNvSpPr/>
          <p:nvPr/>
        </p:nvSpPr>
        <p:spPr>
          <a:xfrm>
            <a:off x="640080" y="22402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 report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0080" y="2651760"/>
            <a:ext cx="6766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Weekly Development</a:t>
            </a:r>
            <a:endParaRPr lang="en-US" sz="4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 Report</a:t>
            </a:r>
            <a:endParaRPr lang="en-US" sz="4400" dirty="0"/>
          </a:p>
        </p:txBody>
      </p:sp>
      <p:sp>
        <p:nvSpPr>
          <p:cNvPr id="7" name="Shape 3"/>
          <p:cNvSpPr/>
          <p:nvPr/>
        </p:nvSpPr>
        <p:spPr>
          <a:xfrm>
            <a:off x="640080" y="5440680"/>
            <a:ext cx="6035040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40080" y="557784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640080" y="58338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Maya Lin @Maya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3840480" y="557784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Date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840480" y="58338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October 9, 2026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Executive Summary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Week at a Glance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17830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Key update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40080" y="2103120"/>
            <a:ext cx="329184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decision is needed this week: can patients turn off SMS reminders and keep email only? (see Decisions Needed)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480560" y="1892808"/>
            <a:ext cx="2103120" cy="1274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100%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6766560" y="1929384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 Store Release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10570464" y="1993392"/>
            <a:ext cx="118872" cy="118872"/>
          </a:xfrm>
          <a:prstGeom prst="ellipse">
            <a:avLst/>
          </a:prstGeom>
          <a:solidFill>
            <a:srgbClr val="6C4CF5"/>
          </a:solidFill>
          <a:ln w="12700">
            <a:solidFill>
              <a:srgbClr val="6C4CF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771632" y="1929384"/>
            <a:ext cx="978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766560" y="2194560"/>
            <a:ext cx="4782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Developer Account Verified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766560" y="2569464"/>
            <a:ext cx="4782312" cy="597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approved our company account; the app is now in TestFlight.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480560" y="3276600"/>
            <a:ext cx="706831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480560" y="3386328"/>
            <a:ext cx="2103120" cy="1274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65%</a:t>
            </a:r>
            <a:endParaRPr lang="en-US" sz="4400" dirty="0"/>
          </a:p>
        </p:txBody>
      </p:sp>
      <p:sp>
        <p:nvSpPr>
          <p:cNvPr id="19" name="Text 16"/>
          <p:cNvSpPr/>
          <p:nvPr/>
        </p:nvSpPr>
        <p:spPr>
          <a:xfrm>
            <a:off x="6766560" y="3422904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Patient &amp; Clinic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0643616" y="3486912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10A6A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0844784" y="3422904"/>
            <a:ext cx="905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6766560" y="3688080"/>
            <a:ext cx="4782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of 8 Phases Complete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6766560" y="4062984"/>
            <a:ext cx="4782312" cy="597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and clinic dashboard are being built in parallel.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480560" y="4770120"/>
            <a:ext cx="706831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480560" y="4879848"/>
            <a:ext cx="2103120" cy="1274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dirty="0">
                <a:solidFill>
                  <a:srgbClr val="86611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/ 2</a:t>
            </a:r>
            <a:endParaRPr lang="en-US" sz="4400" dirty="0"/>
          </a:p>
        </p:txBody>
      </p:sp>
      <p:sp>
        <p:nvSpPr>
          <p:cNvPr id="26" name="Text 23"/>
          <p:cNvSpPr/>
          <p:nvPr/>
        </p:nvSpPr>
        <p:spPr>
          <a:xfrm>
            <a:off x="6766560" y="4916424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6611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PulseBoard Analytics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10643616" y="4980432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E0A21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844784" y="4916424"/>
            <a:ext cx="905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6611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6766560" y="5181600"/>
            <a:ext cx="4782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Workstreams Complete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6766560" y="5556504"/>
            <a:ext cx="4782312" cy="597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the new system finished; usage tracking is being rolled out.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Mobile · App Store Release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 Store: Developer Account Verified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10058400" y="1847088"/>
            <a:ext cx="118872" cy="118872"/>
          </a:xfrm>
          <a:prstGeom prst="ellipse">
            <a:avLst/>
          </a:prstGeom>
          <a:solidFill>
            <a:srgbClr val="6C4CF5"/>
          </a:solidFill>
          <a:ln w="12700">
            <a:solidFill>
              <a:srgbClr val="6C4CF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259568" y="1783080"/>
            <a:ext cx="1490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Blocker resolved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40080" y="178308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app is published under the company's own verified account, ready for beta testers.</a:t>
            </a:r>
            <a:endParaRPr lang="en-US" sz="1900" dirty="0"/>
          </a:p>
        </p:txBody>
      </p:sp>
      <p:pic>
        <p:nvPicPr>
          <p:cNvPr id="12" name="Image 1" descr="/var/folders/lw/rmylcyvd5rjfxk9g1z9rrm8w0000gq/T/showship-deck-2ZEKJ6/paper_tl_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3154680"/>
            <a:ext cx="10908792" cy="54864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713232" y="3273552"/>
            <a:ext cx="310896" cy="310896"/>
          </a:xfrm>
          <a:prstGeom prst="ellipse">
            <a:avLst/>
          </a:prstGeom>
          <a:solidFill>
            <a:srgbClr val="D9472B"/>
          </a:solidFill>
          <a:ln w="12700">
            <a:solidFill>
              <a:srgbClr val="D9472B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713232" y="379476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C340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Last week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713232" y="405079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Blocked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713232" y="44348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for the company's D-U-N-S business number.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187952" y="3273552"/>
            <a:ext cx="310896" cy="310896"/>
          </a:xfrm>
          <a:prstGeom prst="ellipse">
            <a:avLst/>
          </a:prstGeom>
          <a:solidFill>
            <a:srgbClr val="6C4CF5"/>
          </a:solidFill>
          <a:ln w="12700">
            <a:solidFill>
              <a:srgbClr val="6C4CF5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154680" y="379476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3154680" y="405079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Number Received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3154680" y="44348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provided the D-U-N-S number.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7662672" y="3273552"/>
            <a:ext cx="310896" cy="310896"/>
          </a:xfrm>
          <a:prstGeom prst="ellipse">
            <a:avLst/>
          </a:prstGeom>
          <a:solidFill>
            <a:srgbClr val="6C4CF5"/>
          </a:solidFill>
          <a:ln w="12700">
            <a:solidFill>
              <a:srgbClr val="6C4CF5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629400" y="379476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3" name="Text 19"/>
          <p:cNvSpPr/>
          <p:nvPr/>
        </p:nvSpPr>
        <p:spPr>
          <a:xfrm>
            <a:off x="6629400" y="405079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Account Verified</a:t>
            </a:r>
            <a:endParaRPr lang="en-US" sz="1500" dirty="0"/>
          </a:p>
        </p:txBody>
      </p:sp>
      <p:sp>
        <p:nvSpPr>
          <p:cNvPr id="24" name="Text 20"/>
          <p:cNvSpPr/>
          <p:nvPr/>
        </p:nvSpPr>
        <p:spPr>
          <a:xfrm>
            <a:off x="6629400" y="44348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verified the company developer account.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11137392" y="3273552"/>
            <a:ext cx="310896" cy="310896"/>
          </a:xfrm>
          <a:prstGeom prst="ellipse">
            <a:avLst/>
          </a:prstGeom>
          <a:solidFill>
            <a:srgbClr val="6C4CF5"/>
          </a:solidFill>
          <a:ln w="12700">
            <a:solidFill>
              <a:srgbClr val="6C4CF5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9070848" y="379476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9070848" y="405079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TestFlight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9070848" y="44348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build available to internal testers.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Progress 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ClinicBook: Patient App &amp; Clinic Dashboard Progress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1005840" y="2423160"/>
            <a:ext cx="3474720" cy="3474720"/>
          </a:xfrm>
          <a:prstGeom prst="blockArc">
            <a:avLst>
              <a:gd name="adj1" fmla="val 10800000"/>
              <a:gd name="adj2" fmla="val 0"/>
              <a:gd name="adj3" fmla="val 6000"/>
            </a:avLst>
          </a:prstGeom>
          <a:solidFill>
            <a:srgbClr val="E6E1D6"/>
          </a:solidFill>
          <a:ln/>
        </p:spPr>
      </p:sp>
      <p:sp>
        <p:nvSpPr>
          <p:cNvPr id="10" name="Shape 7"/>
          <p:cNvSpPr/>
          <p:nvPr/>
        </p:nvSpPr>
        <p:spPr>
          <a:xfrm>
            <a:off x="1005840" y="2423160"/>
            <a:ext cx="3474720" cy="3474720"/>
          </a:xfrm>
          <a:prstGeom prst="blockArc">
            <a:avLst>
              <a:gd name="adj1" fmla="val 10800000"/>
              <a:gd name="adj2" fmla="val 17820000"/>
              <a:gd name="adj3" fmla="val 6000"/>
            </a:avLst>
          </a:prstGeom>
          <a:solidFill>
            <a:srgbClr val="10A6A0"/>
          </a:solidFill>
          <a:ln/>
        </p:spPr>
      </p:sp>
      <p:sp>
        <p:nvSpPr>
          <p:cNvPr id="11" name="Text 8"/>
          <p:cNvSpPr/>
          <p:nvPr/>
        </p:nvSpPr>
        <p:spPr>
          <a:xfrm>
            <a:off x="1280160" y="3017520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65%</a:t>
            </a:r>
            <a:endParaRPr lang="en-US" sz="5400" dirty="0"/>
          </a:p>
        </p:txBody>
      </p:sp>
      <p:sp>
        <p:nvSpPr>
          <p:cNvPr id="12" name="Text 9"/>
          <p:cNvSpPr/>
          <p:nvPr/>
        </p:nvSpPr>
        <p:spPr>
          <a:xfrm>
            <a:off x="640080" y="42976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Combined Progress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40080" y="466344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+ Clinic dashboard · 8 phases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577840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Track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177272" y="1783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Progress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577840" y="2103120"/>
            <a:ext cx="5971032" cy="0"/>
          </a:xfrm>
          <a:prstGeom prst="line">
            <a:avLst/>
          </a:prstGeom>
          <a:noFill/>
          <a:ln w="9525">
            <a:solidFill>
              <a:srgbClr val="17153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577840" y="2194560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Patient App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5577840" y="2542032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0177272" y="21945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60%</a:t>
            </a:r>
            <a:endParaRPr lang="en-US" sz="2600" dirty="0"/>
          </a:p>
        </p:txBody>
      </p:sp>
      <p:sp>
        <p:nvSpPr>
          <p:cNvPr id="20" name="Shape 17"/>
          <p:cNvSpPr/>
          <p:nvPr/>
        </p:nvSpPr>
        <p:spPr>
          <a:xfrm>
            <a:off x="5577840" y="2907792"/>
            <a:ext cx="5971032" cy="64008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21" name="Shape 18"/>
          <p:cNvSpPr/>
          <p:nvPr/>
        </p:nvSpPr>
        <p:spPr>
          <a:xfrm>
            <a:off x="5577840" y="2907792"/>
            <a:ext cx="3582619" cy="64008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22" name="Shape 19"/>
          <p:cNvSpPr/>
          <p:nvPr/>
        </p:nvSpPr>
        <p:spPr>
          <a:xfrm>
            <a:off x="5577840" y="3108960"/>
            <a:ext cx="597103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577840" y="3154680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 Dashboard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577840" y="3502152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0177272" y="31546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rgbClr val="0B747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70%</a:t>
            </a:r>
            <a:endParaRPr lang="en-US" sz="2600" dirty="0"/>
          </a:p>
        </p:txBody>
      </p:sp>
      <p:sp>
        <p:nvSpPr>
          <p:cNvPr id="26" name="Shape 23"/>
          <p:cNvSpPr/>
          <p:nvPr/>
        </p:nvSpPr>
        <p:spPr>
          <a:xfrm>
            <a:off x="5577840" y="3867912"/>
            <a:ext cx="5971032" cy="64008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27" name="Shape 24"/>
          <p:cNvSpPr/>
          <p:nvPr/>
        </p:nvSpPr>
        <p:spPr>
          <a:xfrm>
            <a:off x="5577840" y="3867912"/>
            <a:ext cx="4179722" cy="64008"/>
          </a:xfrm>
          <a:prstGeom prst="rect">
            <a:avLst/>
          </a:prstGeom>
          <a:solidFill>
            <a:srgbClr val="0B7470"/>
          </a:solidFill>
          <a:ln/>
        </p:spPr>
      </p:sp>
      <p:sp>
        <p:nvSpPr>
          <p:cNvPr id="28" name="Shape 25"/>
          <p:cNvSpPr/>
          <p:nvPr/>
        </p:nvSpPr>
        <p:spPr>
          <a:xfrm>
            <a:off x="5577840" y="4069080"/>
            <a:ext cx="597103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577840" y="4343400"/>
            <a:ext cx="5971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0A6A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●  </a:t>
            </a:r>
            <a:pPr indent="0" marL="0">
              <a:buNone/>
            </a:pPr>
            <a:r>
              <a:rPr lang="en-US" sz="1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pPr indent="0" marL="0">
              <a:buNone/>
            </a:pPr>
            <a:r>
              <a:rPr lang="en-US" sz="12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phases completed</a:t>
            </a:r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   </a:t>
            </a:r>
            <a:pPr indent="0" marL="0">
              <a:buNone/>
            </a:pPr>
            <a:r>
              <a:rPr lang="en-US" sz="1200" dirty="0">
                <a:solidFill>
                  <a:srgbClr val="88D3D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●  </a:t>
            </a:r>
            <a:pPr indent="0" marL="0">
              <a:buNone/>
            </a:pPr>
            <a:r>
              <a:rPr lang="en-US" sz="1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pPr indent="0" marL="0">
              <a:buNone/>
            </a:pPr>
            <a:r>
              <a:rPr lang="en-US" sz="12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phases in progress</a:t>
            </a:r>
            <a:pPr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   </a:t>
            </a:r>
            <a:pPr indent="0" marL="0">
              <a:buNone/>
            </a:pPr>
            <a:r>
              <a:rPr lang="en-US" sz="1200" dirty="0">
                <a:solidFill>
                  <a:srgbClr val="D6D0C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●  </a:t>
            </a:r>
            <a:pPr indent="0" marL="0">
              <a:buNone/>
            </a:pPr>
            <a:r>
              <a:rPr lang="en-US" sz="1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pPr indent="0" marL="0">
              <a:buNone/>
            </a:pPr>
            <a:r>
              <a:rPr lang="en-US" sz="12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phases not started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5577840" y="5897880"/>
            <a:ext cx="5971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= average completion of each track's four phases.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Phase Breakdown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ClinicBook: Status of Each Phase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1892808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Patient App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640080" y="22860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863840" y="1874520"/>
            <a:ext cx="3685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60%</a:t>
            </a:r>
            <a:pPr algn="r"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of the track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640080" y="2651760"/>
            <a:ext cx="1821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Accounts &amp; Sign-in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2370582" y="26517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100%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40080" y="3108960"/>
            <a:ext cx="2644902" cy="14630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15" name="Shape 12"/>
          <p:cNvSpPr/>
          <p:nvPr/>
        </p:nvSpPr>
        <p:spPr>
          <a:xfrm>
            <a:off x="640080" y="3108960"/>
            <a:ext cx="2644902" cy="146304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16" name="Text 13"/>
          <p:cNvSpPr/>
          <p:nvPr/>
        </p:nvSpPr>
        <p:spPr>
          <a:xfrm>
            <a:off x="3394710" y="2651760"/>
            <a:ext cx="1821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&amp; Maps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5125212" y="26517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100%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3394710" y="3108960"/>
            <a:ext cx="2644902" cy="14630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19" name="Shape 16"/>
          <p:cNvSpPr/>
          <p:nvPr/>
        </p:nvSpPr>
        <p:spPr>
          <a:xfrm>
            <a:off x="3394710" y="3108960"/>
            <a:ext cx="2644902" cy="146304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20" name="Text 17"/>
          <p:cNvSpPr/>
          <p:nvPr/>
        </p:nvSpPr>
        <p:spPr>
          <a:xfrm>
            <a:off x="6149340" y="2651760"/>
            <a:ext cx="1821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879842" y="26517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40%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149340" y="3108960"/>
            <a:ext cx="2644902" cy="14630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23" name="Shape 20"/>
          <p:cNvSpPr/>
          <p:nvPr/>
        </p:nvSpPr>
        <p:spPr>
          <a:xfrm>
            <a:off x="6149340" y="3108960"/>
            <a:ext cx="1057961" cy="146304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24" name="Text 21"/>
          <p:cNvSpPr/>
          <p:nvPr/>
        </p:nvSpPr>
        <p:spPr>
          <a:xfrm>
            <a:off x="8903970" y="2651760"/>
            <a:ext cx="1821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&amp; Receipts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0634472" y="26517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started</a:t>
            </a: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8903970" y="3108960"/>
            <a:ext cx="2644902" cy="14630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27" name="Text 24"/>
          <p:cNvSpPr/>
          <p:nvPr/>
        </p:nvSpPr>
        <p:spPr>
          <a:xfrm>
            <a:off x="640080" y="33832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calendar underway; payments are next.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640080" y="397764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40080" y="4133088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 Dashboard</a:t>
            </a:r>
            <a:endParaRPr lang="en-US" sz="1900" dirty="0"/>
          </a:p>
        </p:txBody>
      </p:sp>
      <p:sp>
        <p:nvSpPr>
          <p:cNvPr id="30" name="Text 27"/>
          <p:cNvSpPr/>
          <p:nvPr/>
        </p:nvSpPr>
        <p:spPr>
          <a:xfrm>
            <a:off x="640080" y="45262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863840" y="4114800"/>
            <a:ext cx="3685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0B747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70%</a:t>
            </a:r>
            <a:pPr algn="r"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of the track</a:t>
            </a:r>
            <a:endParaRPr lang="en-US" sz="3000" dirty="0"/>
          </a:p>
        </p:txBody>
      </p:sp>
      <p:sp>
        <p:nvSpPr>
          <p:cNvPr id="32" name="Text 29"/>
          <p:cNvSpPr/>
          <p:nvPr/>
        </p:nvSpPr>
        <p:spPr>
          <a:xfrm>
            <a:off x="640080" y="4892040"/>
            <a:ext cx="1821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Clinic Onboarding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2370582" y="48920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B747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100%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640080" y="5349240"/>
            <a:ext cx="2644902" cy="14630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35" name="Shape 32"/>
          <p:cNvSpPr/>
          <p:nvPr/>
        </p:nvSpPr>
        <p:spPr>
          <a:xfrm>
            <a:off x="640080" y="5349240"/>
            <a:ext cx="2644902" cy="146304"/>
          </a:xfrm>
          <a:prstGeom prst="rect">
            <a:avLst/>
          </a:prstGeom>
          <a:solidFill>
            <a:srgbClr val="0B7470"/>
          </a:solidFill>
          <a:ln/>
        </p:spPr>
      </p:sp>
      <p:sp>
        <p:nvSpPr>
          <p:cNvPr id="36" name="Text 33"/>
          <p:cNvSpPr/>
          <p:nvPr/>
        </p:nvSpPr>
        <p:spPr>
          <a:xfrm>
            <a:off x="3394710" y="4892040"/>
            <a:ext cx="1821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Doctor Schedules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5125212" y="48920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B747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100%</a:t>
            </a:r>
            <a:endParaRPr lang="en-US" sz="1300" dirty="0"/>
          </a:p>
        </p:txBody>
      </p:sp>
      <p:sp>
        <p:nvSpPr>
          <p:cNvPr id="38" name="Shape 35"/>
          <p:cNvSpPr/>
          <p:nvPr/>
        </p:nvSpPr>
        <p:spPr>
          <a:xfrm>
            <a:off x="3394710" y="5349240"/>
            <a:ext cx="2644902" cy="14630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39" name="Shape 36"/>
          <p:cNvSpPr/>
          <p:nvPr/>
        </p:nvSpPr>
        <p:spPr>
          <a:xfrm>
            <a:off x="3394710" y="5349240"/>
            <a:ext cx="2644902" cy="146304"/>
          </a:xfrm>
          <a:prstGeom prst="rect">
            <a:avLst/>
          </a:prstGeom>
          <a:solidFill>
            <a:srgbClr val="0B7470"/>
          </a:solidFill>
          <a:ln/>
        </p:spPr>
      </p:sp>
      <p:sp>
        <p:nvSpPr>
          <p:cNvPr id="40" name="Text 37"/>
          <p:cNvSpPr/>
          <p:nvPr/>
        </p:nvSpPr>
        <p:spPr>
          <a:xfrm>
            <a:off x="6149340" y="4892040"/>
            <a:ext cx="1821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Reports &amp; Exports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7879842" y="48920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000" i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started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6149340" y="5349240"/>
            <a:ext cx="2644902" cy="14630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43" name="Text 40"/>
          <p:cNvSpPr/>
          <p:nvPr/>
        </p:nvSpPr>
        <p:spPr>
          <a:xfrm>
            <a:off x="8903970" y="4892040"/>
            <a:ext cx="18219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Reminders &amp; Notifications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10634472" y="489204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0B747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80%</a:t>
            </a:r>
            <a:endParaRPr lang="en-US" sz="1300" dirty="0"/>
          </a:p>
        </p:txBody>
      </p:sp>
      <p:sp>
        <p:nvSpPr>
          <p:cNvPr id="45" name="Shape 42"/>
          <p:cNvSpPr/>
          <p:nvPr/>
        </p:nvSpPr>
        <p:spPr>
          <a:xfrm>
            <a:off x="8903970" y="5349240"/>
            <a:ext cx="2644902" cy="14630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46" name="Shape 43"/>
          <p:cNvSpPr/>
          <p:nvPr/>
        </p:nvSpPr>
        <p:spPr>
          <a:xfrm>
            <a:off x="8903970" y="5349240"/>
            <a:ext cx="2115922" cy="146304"/>
          </a:xfrm>
          <a:prstGeom prst="rect">
            <a:avLst/>
          </a:prstGeom>
          <a:solidFill>
            <a:srgbClr val="0B7470"/>
          </a:solidFill>
          <a:ln/>
        </p:spPr>
      </p:sp>
      <p:sp>
        <p:nvSpPr>
          <p:cNvPr id="47" name="Text 44"/>
          <p:cNvSpPr/>
          <p:nvPr/>
        </p:nvSpPr>
        <p:spPr>
          <a:xfrm>
            <a:off x="640080" y="562356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Reminders are in final review; 4 of 5 parts verified.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Patient App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ClinicBook: What Was Done on Each Task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40080" y="1783080"/>
            <a:ext cx="3453384" cy="0"/>
          </a:xfrm>
          <a:prstGeom prst="line">
            <a:avLst/>
          </a:prstGeom>
          <a:noFill/>
          <a:ln w="25400">
            <a:solidFill>
              <a:srgbClr val="17153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8680" y="2029968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10A6A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69848" y="1965960"/>
            <a:ext cx="1124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868680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P3 · Booking Calendar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68680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868680" y="2871597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pick a doctor, a day and a time slot in one screen. Free slots update as other patients book, so nobody is offered a time that is already taken.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68680" y="380123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868680" y="4130421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17" name="Text 14"/>
          <p:cNvSpPr/>
          <p:nvPr/>
        </p:nvSpPr>
        <p:spPr>
          <a:xfrm>
            <a:off x="1115568" y="407555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and day picker built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868680" y="4352925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19" name="Text 16"/>
          <p:cNvSpPr/>
          <p:nvPr/>
        </p:nvSpPr>
        <p:spPr>
          <a:xfrm>
            <a:off x="1115568" y="429806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slots shown live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868680" y="4575429"/>
            <a:ext cx="118872" cy="118872"/>
          </a:xfrm>
          <a:prstGeom prst="ellipse">
            <a:avLst/>
          </a:prstGeom>
          <a:ln w="19050">
            <a:solidFill>
              <a:srgbClr val="10A6A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115568" y="452056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confirmation screen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868680" y="4797933"/>
            <a:ext cx="118872" cy="118872"/>
          </a:xfrm>
          <a:prstGeom prst="ellipse">
            <a:avLst/>
          </a:prstGeom>
          <a:ln w="19050">
            <a:solidFill>
              <a:srgbClr val="68667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115568" y="4743069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Rescheduling an existing booking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868680" y="5020437"/>
            <a:ext cx="118872" cy="118872"/>
          </a:xfrm>
          <a:prstGeom prst="ellipse">
            <a:avLst/>
          </a:prstGeom>
          <a:ln w="19050">
            <a:solidFill>
              <a:srgbClr val="68667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115568" y="4965573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Cancellation with clinic notice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367784" y="1783080"/>
            <a:ext cx="3453384" cy="0"/>
          </a:xfrm>
          <a:prstGeom prst="line">
            <a:avLst/>
          </a:prstGeom>
          <a:noFill/>
          <a:ln w="25400">
            <a:solidFill>
              <a:srgbClr val="17153A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230624" y="1783080"/>
            <a:ext cx="0" cy="3694938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596384" y="2029968"/>
            <a:ext cx="118872" cy="118872"/>
          </a:xfrm>
          <a:prstGeom prst="ellipse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4797552" y="1965960"/>
            <a:ext cx="978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4596384" y="2313432"/>
            <a:ext cx="29961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P2 · Clinic Search and Maps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4596384" y="283540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4596384" y="3109722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find nearby clinics by name, specialty or distance and open directions in their maps app. Reviewed and approved this week.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4596384" y="403936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596384" y="4368546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35" name="Text 32"/>
          <p:cNvSpPr/>
          <p:nvPr/>
        </p:nvSpPr>
        <p:spPr>
          <a:xfrm>
            <a:off x="4843272" y="4313682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name and specialty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4596384" y="4591050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37" name="Text 34"/>
          <p:cNvSpPr/>
          <p:nvPr/>
        </p:nvSpPr>
        <p:spPr>
          <a:xfrm>
            <a:off x="4843272" y="4536186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sorting from the patient's location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4596384" y="4813554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39" name="Text 36"/>
          <p:cNvSpPr/>
          <p:nvPr/>
        </p:nvSpPr>
        <p:spPr>
          <a:xfrm>
            <a:off x="4843272" y="4758690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 open in the maps app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596384" y="5036058"/>
            <a:ext cx="118872" cy="118872"/>
          </a:xfrm>
          <a:prstGeom prst="ellipse">
            <a:avLst/>
          </a:prstGeom>
          <a:solidFill>
            <a:srgbClr val="10A6A0"/>
          </a:solidFill>
          <a:ln/>
        </p:spPr>
      </p:sp>
      <p:sp>
        <p:nvSpPr>
          <p:cNvPr id="41" name="Text 38"/>
          <p:cNvSpPr/>
          <p:nvPr/>
        </p:nvSpPr>
        <p:spPr>
          <a:xfrm>
            <a:off x="4843272" y="4981194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offline for recent searches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8095488" y="1783080"/>
            <a:ext cx="3453384" cy="0"/>
          </a:xfrm>
          <a:prstGeom prst="line">
            <a:avLst/>
          </a:prstGeom>
          <a:noFill/>
          <a:ln w="25400">
            <a:solidFill>
              <a:srgbClr val="17153A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7958328" y="1783080"/>
            <a:ext cx="0" cy="3694938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8324088" y="2029968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68667A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8525256" y="1965960"/>
            <a:ext cx="1124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46" name="Text 43"/>
          <p:cNvSpPr/>
          <p:nvPr/>
        </p:nvSpPr>
        <p:spPr>
          <a:xfrm>
            <a:off x="8324088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P4 · Payments and Receipts</a:t>
            </a:r>
            <a:endParaRPr lang="en-US" sz="1500" dirty="0"/>
          </a:p>
        </p:txBody>
      </p:sp>
      <p:sp>
        <p:nvSpPr>
          <p:cNvPr id="47" name="Text 44"/>
          <p:cNvSpPr/>
          <p:nvPr/>
        </p:nvSpPr>
        <p:spPr>
          <a:xfrm>
            <a:off x="8324088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324088" y="2871597"/>
            <a:ext cx="29961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pay the booking deposit in the app and get a receipt by email. Starts after the booking calendar is approved.</a:t>
            </a:r>
            <a:endParaRPr lang="en-US" sz="1200" dirty="0"/>
          </a:p>
        </p:txBody>
      </p:sp>
      <p:sp>
        <p:nvSpPr>
          <p:cNvPr id="49" name="Text 46"/>
          <p:cNvSpPr/>
          <p:nvPr/>
        </p:nvSpPr>
        <p:spPr>
          <a:xfrm>
            <a:off x="8324088" y="360311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8324088" y="3932301"/>
            <a:ext cx="118872" cy="118872"/>
          </a:xfrm>
          <a:prstGeom prst="ellipse">
            <a:avLst/>
          </a:prstGeom>
          <a:ln w="19050">
            <a:solidFill>
              <a:srgbClr val="68667A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8570976" y="387743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payment method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8324088" y="4154805"/>
            <a:ext cx="118872" cy="118872"/>
          </a:xfrm>
          <a:prstGeom prst="ellipse">
            <a:avLst/>
          </a:prstGeom>
          <a:ln w="19050">
            <a:solidFill>
              <a:srgbClr val="68667A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8570976" y="409994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the booking deposit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8324088" y="4377309"/>
            <a:ext cx="118872" cy="118872"/>
          </a:xfrm>
          <a:prstGeom prst="ellipse">
            <a:avLst/>
          </a:prstGeom>
          <a:ln w="19050">
            <a:solidFill>
              <a:srgbClr val="68667A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8570976" y="432244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 sent by email</a:t>
            </a:r>
            <a:endParaRPr lang="en-US" sz="1100" dirty="0"/>
          </a:p>
        </p:txBody>
      </p:sp>
      <p:sp>
        <p:nvSpPr>
          <p:cNvPr id="56" name="Text 53"/>
          <p:cNvSpPr/>
          <p:nvPr/>
        </p:nvSpPr>
        <p:spPr>
          <a:xfrm>
            <a:off x="640080" y="5615178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as of this week's review; detail comes from the task tracker and the lead's code reviews.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Quality · Code Review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Quality Check: Issues Caught Before Release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1737360"/>
            <a:ext cx="33619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4400" dirty="0"/>
          </a:p>
        </p:txBody>
      </p:sp>
      <p:sp>
        <p:nvSpPr>
          <p:cNvPr id="10" name="Text 7"/>
          <p:cNvSpPr/>
          <p:nvPr/>
        </p:nvSpPr>
        <p:spPr>
          <a:xfrm>
            <a:off x="640080" y="2487168"/>
            <a:ext cx="33619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Features reviewed this week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4276344" y="1737360"/>
            <a:ext cx="33619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4276344" y="2487168"/>
            <a:ext cx="33619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Approved for release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7912608" y="1737360"/>
            <a:ext cx="33619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212</a:t>
            </a:r>
            <a:endParaRPr lang="en-US" sz="4400" dirty="0"/>
          </a:p>
        </p:txBody>
      </p:sp>
      <p:sp>
        <p:nvSpPr>
          <p:cNvPr id="14" name="Text 11"/>
          <p:cNvSpPr/>
          <p:nvPr/>
        </p:nvSpPr>
        <p:spPr>
          <a:xfrm>
            <a:off x="7912608" y="2487168"/>
            <a:ext cx="33619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Automated tests passing (100%)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40080" y="2971800"/>
            <a:ext cx="10908792" cy="0"/>
          </a:xfrm>
          <a:prstGeom prst="line">
            <a:avLst/>
          </a:prstGeom>
          <a:noFill/>
          <a:ln w="9525">
            <a:solidFill>
              <a:srgbClr val="17153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3081528"/>
            <a:ext cx="274320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Appointment Reminders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3566160" y="3081528"/>
            <a:ext cx="566928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Clinics can send SMS and email reminders 24 hours and 2 hours before each appointment.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10643616" y="3145536"/>
            <a:ext cx="118872" cy="118872"/>
          </a:xfrm>
          <a:prstGeom prst="ellipse">
            <a:avLst/>
          </a:prstGeom>
          <a:solidFill>
            <a:srgbClr val="6C4CF5"/>
          </a:solidFill>
          <a:ln w="12700">
            <a:solidFill>
              <a:srgbClr val="6C4CF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844784" y="3081528"/>
            <a:ext cx="905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Verified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40080" y="396240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4072128"/>
            <a:ext cx="274320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Reliability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3566160" y="4072128"/>
            <a:ext cx="566928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patient could receive the same reminder twice if sending is retried. Small fix identified.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9912096" y="4136136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6C4CF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113264" y="4072128"/>
            <a:ext cx="1636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Fix before release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40080" y="495300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0080" y="5062728"/>
            <a:ext cx="274320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Privacy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3566160" y="5062728"/>
            <a:ext cx="5669280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phone numbers are hidden in system logs and only visible to clinic staff.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10643616" y="5126736"/>
            <a:ext cx="118872" cy="118872"/>
          </a:xfrm>
          <a:prstGeom prst="ellipse">
            <a:avLst/>
          </a:prstGeom>
          <a:solidFill>
            <a:srgbClr val="6C4CF5"/>
          </a:solidFill>
          <a:ln w="12700">
            <a:solidFill>
              <a:srgbClr val="6C4CF5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0844784" y="5062728"/>
            <a:ext cx="905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Verified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640080" y="594360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lead's code reviews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340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Needs Attention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Blockers &amp; Decisions Needed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40080" y="1783080"/>
            <a:ext cx="5088636" cy="0"/>
          </a:xfrm>
          <a:prstGeom prst="line">
            <a:avLst/>
          </a:prstGeom>
          <a:noFill/>
          <a:ln w="38100">
            <a:solidFill>
              <a:srgbClr val="D9472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1874520"/>
            <a:ext cx="50886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340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Blockers and risks</a:t>
            </a:r>
            <a:pPr indent="0" marL="0">
              <a:buNone/>
            </a:pPr>
            <a:r>
              <a:rPr lang="en-US" sz="16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 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40080" y="24688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C340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143000" y="2468880"/>
            <a:ext cx="45857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Reminders release waiting on one fix</a:t>
            </a:r>
            <a:endParaRPr lang="en-US" sz="15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2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Duplicate reminders must be prevented before release. Fix is small and already tested.</a:t>
            </a:r>
            <a:endParaRPr lang="en-US" sz="15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100" i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Owner: Nina Rao @Nina · Expected: next week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460236" y="1783080"/>
            <a:ext cx="5088636" cy="0"/>
          </a:xfrm>
          <a:prstGeom prst="line">
            <a:avLst/>
          </a:prstGeom>
          <a:noFill/>
          <a:ln w="38100">
            <a:solidFill>
              <a:srgbClr val="17153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60236" y="1874520"/>
            <a:ext cx="50886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Decisions needed</a:t>
            </a:r>
            <a:pPr indent="0" marL="0">
              <a:buNone/>
            </a:pPr>
            <a:r>
              <a:rPr lang="en-US" sz="16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 1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460236" y="24688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963156" y="2468880"/>
            <a:ext cx="458571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 patients turn off SMS reminders and keep email only?</a:t>
            </a:r>
            <a:endParaRPr lang="en-US" sz="15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2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Today every patient with a phone number receives SMS reminders; some clinics report complaints.</a:t>
            </a:r>
            <a:endParaRPr lang="en-US" sz="15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100" i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Options: allow opt-out · clinic decides per patient · keep as today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Team · Task Tracker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Developer Task Track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189280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Leo Park @Leo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22219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Patient App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40080" y="2514600"/>
            <a:ext cx="310896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i="1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Sign-in and clinic search done; booking calendar in progress.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023360" y="1965960"/>
            <a:ext cx="219456" cy="219456"/>
          </a:xfrm>
          <a:prstGeom prst="rect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297680" y="1965960"/>
            <a:ext cx="219456" cy="219456"/>
          </a:xfrm>
          <a:prstGeom prst="rect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72000" y="1965960"/>
            <a:ext cx="219456" cy="219456"/>
          </a:xfrm>
          <a:prstGeom prst="rect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846320" y="1965960"/>
            <a:ext cx="219456" cy="219456"/>
          </a:xfrm>
          <a:prstGeom prst="rect">
            <a:avLst/>
          </a:prstGeom>
          <a:solidFill>
            <a:srgbClr val="F7F4EE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120640" y="1965960"/>
            <a:ext cx="219456" cy="219456"/>
          </a:xfrm>
          <a:prstGeom prst="rect">
            <a:avLst/>
          </a:prstGeom>
          <a:solidFill>
            <a:srgbClr val="F7F4EE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023360" y="225856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 done, 2 open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023360" y="253288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60%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4023360" y="2971800"/>
            <a:ext cx="2377440" cy="5486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20" name="Shape 17"/>
          <p:cNvSpPr/>
          <p:nvPr/>
        </p:nvSpPr>
        <p:spPr>
          <a:xfrm>
            <a:off x="4023360" y="2971800"/>
            <a:ext cx="1426464" cy="54864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020824"/>
            <a:ext cx="109728" cy="109728"/>
          </a:xfrm>
          <a:prstGeom prst="ellipse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059168" y="1947672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Accounts &amp; Sign-in (3/3)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6858000" y="2350008"/>
            <a:ext cx="109728" cy="109728"/>
          </a:xfrm>
          <a:prstGeom prst="ellipse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059168" y="2276856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&amp; Maps (5/5)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9203436" y="2020824"/>
            <a:ext cx="109728" cy="109728"/>
          </a:xfrm>
          <a:prstGeom prst="ellipse">
            <a:avLst/>
          </a:prstGeom>
          <a:solidFill>
            <a:srgbClr val="F7F4EE"/>
          </a:solidFill>
          <a:ln w="15875">
            <a:solidFill>
              <a:srgbClr val="10A6A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404604" y="1947672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 (2/5)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9203436" y="2350008"/>
            <a:ext cx="109728" cy="109728"/>
          </a:xfrm>
          <a:prstGeom prst="ellipse">
            <a:avLst/>
          </a:prstGeom>
          <a:solidFill>
            <a:srgbClr val="F7F4EE"/>
          </a:solidFill>
          <a:ln w="15875">
            <a:solidFill>
              <a:srgbClr val="68667A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404604" y="2276856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&amp; Receipts (0/4)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640080" y="316992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27964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Nina Rao @Nina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640080" y="36088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Clinic Dashboard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640080" y="3901440"/>
            <a:ext cx="310896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i="1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and schedules done; reminders in final review.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4023360" y="3352800"/>
            <a:ext cx="219456" cy="219456"/>
          </a:xfrm>
          <a:prstGeom prst="rect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297680" y="3352800"/>
            <a:ext cx="219456" cy="219456"/>
          </a:xfrm>
          <a:prstGeom prst="rect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572000" y="3352800"/>
            <a:ext cx="219456" cy="219456"/>
          </a:xfrm>
          <a:prstGeom prst="rect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846320" y="3352800"/>
            <a:ext cx="219456" cy="219456"/>
          </a:xfrm>
          <a:prstGeom prst="rect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120640" y="3352800"/>
            <a:ext cx="219456" cy="219456"/>
          </a:xfrm>
          <a:prstGeom prst="rect">
            <a:avLst/>
          </a:prstGeom>
          <a:solidFill>
            <a:srgbClr val="F7F4EE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4023360" y="36454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done, 1 open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4023360" y="391972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70%</a:t>
            </a:r>
            <a:endParaRPr lang="en-US" sz="2200" dirty="0"/>
          </a:p>
        </p:txBody>
      </p:sp>
      <p:sp>
        <p:nvSpPr>
          <p:cNvPr id="40" name="Shape 37"/>
          <p:cNvSpPr/>
          <p:nvPr/>
        </p:nvSpPr>
        <p:spPr>
          <a:xfrm>
            <a:off x="4023360" y="4358640"/>
            <a:ext cx="2377440" cy="5486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41" name="Shape 38"/>
          <p:cNvSpPr/>
          <p:nvPr/>
        </p:nvSpPr>
        <p:spPr>
          <a:xfrm>
            <a:off x="4023360" y="4358640"/>
            <a:ext cx="1664208" cy="54864"/>
          </a:xfrm>
          <a:prstGeom prst="rect">
            <a:avLst/>
          </a:prstGeom>
          <a:solidFill>
            <a:srgbClr val="10A6A0"/>
          </a:solidFill>
          <a:ln/>
        </p:spPr>
      </p:sp>
      <p:sp>
        <p:nvSpPr>
          <p:cNvPr id="42" name="Shape 39"/>
          <p:cNvSpPr/>
          <p:nvPr/>
        </p:nvSpPr>
        <p:spPr>
          <a:xfrm>
            <a:off x="6858000" y="3407664"/>
            <a:ext cx="109728" cy="109728"/>
          </a:xfrm>
          <a:prstGeom prst="ellipse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059168" y="3334512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Clinic Onboarding (3/3)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6858000" y="3736848"/>
            <a:ext cx="109728" cy="109728"/>
          </a:xfrm>
          <a:prstGeom prst="ellipse">
            <a:avLst/>
          </a:prstGeom>
          <a:solidFill>
            <a:srgbClr val="10A6A0"/>
          </a:solidFill>
          <a:ln w="12700">
            <a:solidFill>
              <a:srgbClr val="10A6A0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059168" y="3663696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Doctor Schedules (5/5)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9203436" y="3407664"/>
            <a:ext cx="109728" cy="109728"/>
          </a:xfrm>
          <a:prstGeom prst="ellipse">
            <a:avLst/>
          </a:prstGeom>
          <a:solidFill>
            <a:srgbClr val="F7F4EE"/>
          </a:solidFill>
          <a:ln w="15875">
            <a:solidFill>
              <a:srgbClr val="10A6A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9404604" y="3334512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Reminders, in review (5/5)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9203436" y="3736848"/>
            <a:ext cx="109728" cy="109728"/>
          </a:xfrm>
          <a:prstGeom prst="ellipse">
            <a:avLst/>
          </a:prstGeom>
          <a:solidFill>
            <a:srgbClr val="F7F4EE"/>
          </a:solidFill>
          <a:ln w="15875">
            <a:solidFill>
              <a:srgbClr val="68667A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9404604" y="3663696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Reports &amp; Exports (0/3)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640080" y="455676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640080" y="466648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Maya Lin @Maya</a:t>
            </a:r>
            <a:endParaRPr lang="en-US" sz="1500" dirty="0"/>
          </a:p>
        </p:txBody>
      </p:sp>
      <p:sp>
        <p:nvSpPr>
          <p:cNvPr id="52" name="Text 49"/>
          <p:cNvSpPr/>
          <p:nvPr/>
        </p:nvSpPr>
        <p:spPr>
          <a:xfrm>
            <a:off x="640080" y="499567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86611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PulseBoard · Analytics</a:t>
            </a:r>
            <a:endParaRPr lang="en-US" sz="1100" dirty="0"/>
          </a:p>
        </p:txBody>
      </p:sp>
      <p:sp>
        <p:nvSpPr>
          <p:cNvPr id="53" name="Text 50"/>
          <p:cNvSpPr/>
          <p:nvPr/>
        </p:nvSpPr>
        <p:spPr>
          <a:xfrm>
            <a:off x="640080" y="5288280"/>
            <a:ext cx="3108960" cy="563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i="1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done; usage tracking rolling out.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4023360" y="4739640"/>
            <a:ext cx="219456" cy="219456"/>
          </a:xfrm>
          <a:prstGeom prst="rect">
            <a:avLst/>
          </a:prstGeom>
          <a:solidFill>
            <a:srgbClr val="E0A21B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4297680" y="4739640"/>
            <a:ext cx="219456" cy="219456"/>
          </a:xfrm>
          <a:prstGeom prst="rect">
            <a:avLst/>
          </a:prstGeom>
          <a:solidFill>
            <a:srgbClr val="E0A21B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4572000" y="4739640"/>
            <a:ext cx="219456" cy="219456"/>
          </a:xfrm>
          <a:prstGeom prst="rect">
            <a:avLst/>
          </a:prstGeom>
          <a:solidFill>
            <a:srgbClr val="E0A21B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4846320" y="4739640"/>
            <a:ext cx="219456" cy="219456"/>
          </a:xfrm>
          <a:prstGeom prst="rect">
            <a:avLst/>
          </a:prstGeom>
          <a:solidFill>
            <a:srgbClr val="E0A21B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5120640" y="4739640"/>
            <a:ext cx="219456" cy="219456"/>
          </a:xfrm>
          <a:prstGeom prst="rect">
            <a:avLst/>
          </a:prstGeom>
          <a:solidFill>
            <a:srgbClr val="E0A21B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5394960" y="4739640"/>
            <a:ext cx="219456" cy="219456"/>
          </a:xfrm>
          <a:prstGeom prst="rect">
            <a:avLst/>
          </a:prstGeom>
          <a:solidFill>
            <a:srgbClr val="F7F4EE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4023360" y="503224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 done, 1 open</a:t>
            </a:r>
            <a:endParaRPr lang="en-US" sz="1100" dirty="0"/>
          </a:p>
        </p:txBody>
      </p:sp>
      <p:sp>
        <p:nvSpPr>
          <p:cNvPr id="61" name="Text 58"/>
          <p:cNvSpPr/>
          <p:nvPr/>
        </p:nvSpPr>
        <p:spPr>
          <a:xfrm>
            <a:off x="4023360" y="530656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6611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75%</a:t>
            </a:r>
            <a:endParaRPr lang="en-US" sz="2200" dirty="0"/>
          </a:p>
        </p:txBody>
      </p:sp>
      <p:sp>
        <p:nvSpPr>
          <p:cNvPr id="62" name="Shape 59"/>
          <p:cNvSpPr/>
          <p:nvPr/>
        </p:nvSpPr>
        <p:spPr>
          <a:xfrm>
            <a:off x="4023360" y="5745480"/>
            <a:ext cx="2377440" cy="54864"/>
          </a:xfrm>
          <a:prstGeom prst="rect">
            <a:avLst/>
          </a:prstGeom>
          <a:solidFill>
            <a:srgbClr val="E6E1D6"/>
          </a:solidFill>
          <a:ln/>
        </p:spPr>
      </p:sp>
      <p:sp>
        <p:nvSpPr>
          <p:cNvPr id="63" name="Shape 60"/>
          <p:cNvSpPr/>
          <p:nvPr/>
        </p:nvSpPr>
        <p:spPr>
          <a:xfrm>
            <a:off x="4023360" y="5745480"/>
            <a:ext cx="1783080" cy="54864"/>
          </a:xfrm>
          <a:prstGeom prst="rect">
            <a:avLst/>
          </a:prstGeom>
          <a:solidFill>
            <a:srgbClr val="E0A21B"/>
          </a:solidFill>
          <a:ln/>
        </p:spPr>
      </p:sp>
      <p:sp>
        <p:nvSpPr>
          <p:cNvPr id="64" name="Shape 61"/>
          <p:cNvSpPr/>
          <p:nvPr/>
        </p:nvSpPr>
        <p:spPr>
          <a:xfrm>
            <a:off x="6858000" y="4794504"/>
            <a:ext cx="109728" cy="109728"/>
          </a:xfrm>
          <a:prstGeom prst="ellipse">
            <a:avLst/>
          </a:prstGeom>
          <a:solidFill>
            <a:srgbClr val="E0A21B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7059168" y="4721352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new system</a:t>
            </a:r>
            <a:endParaRPr lang="en-US" sz="1100" dirty="0"/>
          </a:p>
        </p:txBody>
      </p:sp>
      <p:sp>
        <p:nvSpPr>
          <p:cNvPr id="66" name="Shape 63"/>
          <p:cNvSpPr/>
          <p:nvPr/>
        </p:nvSpPr>
        <p:spPr>
          <a:xfrm>
            <a:off x="6858000" y="5123688"/>
            <a:ext cx="109728" cy="109728"/>
          </a:xfrm>
          <a:prstGeom prst="ellipse">
            <a:avLst/>
          </a:prstGeom>
          <a:solidFill>
            <a:srgbClr val="E0A21B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7059168" y="5050536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plan agreed</a:t>
            </a:r>
            <a:endParaRPr lang="en-US" sz="1100" dirty="0"/>
          </a:p>
        </p:txBody>
      </p:sp>
      <p:sp>
        <p:nvSpPr>
          <p:cNvPr id="68" name="Shape 65"/>
          <p:cNvSpPr/>
          <p:nvPr/>
        </p:nvSpPr>
        <p:spPr>
          <a:xfrm>
            <a:off x="9203436" y="4794504"/>
            <a:ext cx="109728" cy="109728"/>
          </a:xfrm>
          <a:prstGeom prst="ellipse">
            <a:avLst/>
          </a:prstGeom>
          <a:solidFill>
            <a:srgbClr val="F7F4EE"/>
          </a:solidFill>
          <a:ln w="15875">
            <a:solidFill>
              <a:srgbClr val="E0A21B"/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9404604" y="4721352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tracking rollout</a:t>
            </a:r>
            <a:endParaRPr lang="en-US" sz="1100" dirty="0"/>
          </a:p>
        </p:txBody>
      </p:sp>
      <p:sp>
        <p:nvSpPr>
          <p:cNvPr id="70" name="Shape 67"/>
          <p:cNvSpPr/>
          <p:nvPr/>
        </p:nvSpPr>
        <p:spPr>
          <a:xfrm>
            <a:off x="9203436" y="5123688"/>
            <a:ext cx="109728" cy="109728"/>
          </a:xfrm>
          <a:prstGeom prst="ellipse">
            <a:avLst/>
          </a:prstGeom>
          <a:solidFill>
            <a:srgbClr val="E0A21B"/>
          </a:solidFill>
          <a:ln w="12700">
            <a:solidFill>
              <a:srgbClr val="E0A21B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9404604" y="5050536"/>
            <a:ext cx="20711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reviews, 3 features</a:t>
            </a:r>
            <a:endParaRPr lang="en-US" sz="1100" dirty="0"/>
          </a:p>
        </p:txBody>
      </p:sp>
      <p:sp>
        <p:nvSpPr>
          <p:cNvPr id="72" name="Text 69"/>
          <p:cNvSpPr/>
          <p:nvPr/>
        </p:nvSpPr>
        <p:spPr>
          <a:xfrm>
            <a:off x="640080" y="5989320"/>
            <a:ext cx="10908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Done/Open = planned tasks this week; work in review stays open until approved.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Engineering Activity · GitHub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Team Delivery Activity This Week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1874520"/>
            <a:ext cx="2743200" cy="8662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4400" dirty="0"/>
          </a:p>
        </p:txBody>
      </p:sp>
      <p:sp>
        <p:nvSpPr>
          <p:cNvPr id="10" name="Text 7"/>
          <p:cNvSpPr/>
          <p:nvPr/>
        </p:nvSpPr>
        <p:spPr>
          <a:xfrm>
            <a:off x="640080" y="2770632"/>
            <a:ext cx="2743200" cy="477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Features approved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40080" y="3276600"/>
            <a:ext cx="2743200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3368040"/>
            <a:ext cx="2743200" cy="8662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640080" y="4264152"/>
            <a:ext cx="2743200" cy="477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final review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40080" y="4770120"/>
            <a:ext cx="2743200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40080" y="4861560"/>
            <a:ext cx="2743200" cy="8662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3200" dirty="0"/>
          </a:p>
        </p:txBody>
      </p:sp>
      <p:sp>
        <p:nvSpPr>
          <p:cNvPr id="16" name="Text 13"/>
          <p:cNvSpPr/>
          <p:nvPr/>
        </p:nvSpPr>
        <p:spPr>
          <a:xfrm>
            <a:off x="640080" y="5757672"/>
            <a:ext cx="2743200" cy="477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846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Code reviews completed</a:t>
            </a:r>
            <a:endParaRPr lang="en-US" sz="12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3840480" y="1737360"/>
          <a:ext cx="7708392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8" name="Text 14"/>
          <p:cNvSpPr/>
          <p:nvPr/>
        </p:nvSpPr>
        <p:spPr>
          <a:xfrm>
            <a:off x="3840480" y="5897880"/>
            <a:ext cx="7708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GitHub activity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Looking Ahead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Next Week's Plan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10908792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6" name="Image 0" descr="/var/folders/lw/rmylcyvd5rjfxk9g1z9rrm8w0000gq/T/showship-deck-2ZEKJ6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66960" y="644652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Showship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274552" y="6446520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17373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Project / track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657600" y="17373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Owner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669280" y="1737360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Next focus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9720072" y="17373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Status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40080" y="2057400"/>
            <a:ext cx="10908792" cy="0"/>
          </a:xfrm>
          <a:prstGeom prst="line">
            <a:avLst/>
          </a:prstGeom>
          <a:noFill/>
          <a:ln w="9525">
            <a:solidFill>
              <a:srgbClr val="17153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0080" y="210312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Patient App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657600" y="210312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Leo Park @Leo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5669280" y="2103120"/>
            <a:ext cx="3776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the booking calendar, then start payments and receipts.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10643616" y="2496312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10A6A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844784" y="2432304"/>
            <a:ext cx="905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P3 · 40%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40080" y="301752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301752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ClinicBook · Clinic Dashboard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3657600" y="301752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Nina Rao @Nina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5669280" y="3017520"/>
            <a:ext cx="3776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duplicate-reminder fix and release reminders; start reports and exports.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10643616" y="3410712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10A6A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844784" y="3346704"/>
            <a:ext cx="905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C7D7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P4 · 80%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40080" y="393192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0080" y="393192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86611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PulseBoard · Usage Tracking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3657600" y="393192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 @Maya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5669280" y="3931920"/>
            <a:ext cx="3776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adding usage tracking to the web app, then open the first dashboard to managers.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10424160" y="4325112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E0A21B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625328" y="4261104"/>
            <a:ext cx="1124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6611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640080" y="484632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40080" y="484632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 Store Release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3657600" y="484632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84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 @Maya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5669280" y="4846320"/>
            <a:ext cx="3776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715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the first 20 clinic staff to TestFlight.</a:t>
            </a:r>
            <a:endParaRPr lang="en-US" sz="1150" dirty="0"/>
          </a:p>
        </p:txBody>
      </p:sp>
      <p:sp>
        <p:nvSpPr>
          <p:cNvPr id="35" name="Shape 32"/>
          <p:cNvSpPr/>
          <p:nvPr/>
        </p:nvSpPr>
        <p:spPr>
          <a:xfrm>
            <a:off x="10424160" y="5239512"/>
            <a:ext cx="118872" cy="118872"/>
          </a:xfrm>
          <a:prstGeom prst="ellipse">
            <a:avLst/>
          </a:prstGeom>
          <a:solidFill>
            <a:srgbClr val="F7F4EE"/>
          </a:solidFill>
          <a:ln w="19050">
            <a:solidFill>
              <a:srgbClr val="68667A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0625328" y="5175504"/>
            <a:ext cx="1124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640080" y="5760720"/>
            <a:ext cx="10908792" cy="0"/>
          </a:xfrm>
          <a:prstGeom prst="line">
            <a:avLst/>
          </a:prstGeom>
          <a:noFill/>
          <a:ln w="9525">
            <a:solidFill>
              <a:srgbClr val="D6D0C3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2ZEKJ6/paper_co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4032" y="0"/>
            <a:ext cx="5080406" cy="6858000"/>
          </a:xfrm>
          <a:prstGeom prst="rect">
            <a:avLst/>
          </a:prstGeom>
        </p:spPr>
      </p:pic>
      <p:pic>
        <p:nvPicPr>
          <p:cNvPr id="3" name="Image 1" descr="/var/folders/lw/rmylcyvd5rjfxk9g1z9rrm8w0000gq/T/showship-deck-2ZEKJ6/logo_trimm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66928"/>
            <a:ext cx="489642" cy="56692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71600" y="5669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5" name="Text 1"/>
          <p:cNvSpPr/>
          <p:nvPr/>
        </p:nvSpPr>
        <p:spPr>
          <a:xfrm>
            <a:off x="640080" y="246888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Thank you</a:t>
            </a:r>
            <a:endParaRPr lang="en-US" sz="6000" dirty="0"/>
          </a:p>
        </p:txBody>
      </p:sp>
      <p:sp>
        <p:nvSpPr>
          <p:cNvPr id="6" name="Text 2"/>
          <p:cNvSpPr/>
          <p:nvPr/>
        </p:nvSpPr>
        <p:spPr>
          <a:xfrm>
            <a:off x="640080" y="356616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C4CF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Questions and discussion</a:t>
            </a:r>
            <a:endParaRPr lang="en-US" sz="2200" dirty="0"/>
          </a:p>
        </p:txBody>
      </p:sp>
      <p:sp>
        <p:nvSpPr>
          <p:cNvPr id="7" name="Shape 3"/>
          <p:cNvSpPr/>
          <p:nvPr/>
        </p:nvSpPr>
        <p:spPr>
          <a:xfrm>
            <a:off x="640080" y="5440680"/>
            <a:ext cx="6035040" cy="0"/>
          </a:xfrm>
          <a:prstGeom prst="line">
            <a:avLst/>
          </a:prstGeom>
          <a:noFill/>
          <a:ln w="12700">
            <a:solidFill>
              <a:srgbClr val="17153A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40080" y="557784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640080" y="58338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Maya Lin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3840480" y="557784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866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Date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840480" y="58338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15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October 9, 2026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2026-10-11T17:05:56Z</dcterms:created>
  <dcterms:modified xsi:type="dcterms:W3CDTF">2026-10-11T17:05:56Z</dcterms:modified>
</cp:coreProperties>
</file>