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1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Development work</c:v>
                </c:pt>
              </c:strCache>
            </c:strRef>
          </c:tx>
          <c:spPr>
            <a:solidFill>
              <a:srgbClr val="6C4CF5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17153A"/>
                    </a:solidFill>
                    <a:latin typeface="Poppins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Leo Park @Leo</c:v>
                  </c:pt>
                  <c:pt idx="1">
                    <c:v>Nina Rao @Nina</c:v>
                  </c:pt>
                  <c:pt idx="2">
                    <c:v>Maya Lin @Maya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18</c:v>
                </c:pt>
                <c:pt idx="1">
                  <c:v>14</c:v>
                </c:pt>
                <c:pt idx="2">
                  <c:v>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Features submitted</c:v>
                </c:pt>
              </c:strCache>
            </c:strRef>
          </c:tx>
          <c:spPr>
            <a:solidFill>
              <a:srgbClr val="17153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17153A"/>
                    </a:solidFill>
                    <a:latin typeface="Poppins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Leo Park @Leo</c:v>
                  </c:pt>
                  <c:pt idx="1">
                    <c:v>Nina Rao @Nina</c:v>
                  </c:pt>
                  <c:pt idx="2">
                    <c:v>Maya Lin @Maya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Features approved</c:v>
                </c:pt>
              </c:strCache>
            </c:strRef>
          </c:tx>
          <c:spPr>
            <a:solidFill>
              <a:srgbClr val="B9AEFF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17153A"/>
                    </a:solidFill>
                    <a:latin typeface="Poppins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Leo Park @Leo</c:v>
                  </c:pt>
                  <c:pt idx="1">
                    <c:v>Nina Rao @Nina</c:v>
                  </c:pt>
                  <c:pt idx="2">
                    <c:v>Maya Lin @Maya</c:v>
                  </c:pt>
                </c:lvl>
              </c:multiLvlStrCache>
            </c:multiLvl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Reviews given</c:v>
                </c:pt>
              </c:strCache>
            </c:strRef>
          </c:tx>
          <c:spPr>
            <a:solidFill>
              <a:srgbClr val="10A6A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17153A"/>
                    </a:solidFill>
                    <a:latin typeface="Poppins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Leo Park @Leo</c:v>
                  </c:pt>
                  <c:pt idx="1">
                    <c:v>Nina Rao @Nina</c:v>
                  </c:pt>
                  <c:pt idx="2">
                    <c:v>Maya Lin @Maya</c:v>
                  </c:pt>
                </c:lvl>
              </c:multiLvlStrCache>
            </c:multiLvl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3</c:v>
                </c:pt>
                <c:pt idx="2">
                  <c:v>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1" i="0" strike="noStrike" sz="1000" u="none">
                  <a:solidFill>
                    <a:srgbClr val="17153A"/>
                  </a:solidFill>
                  <a:latin typeface="Poppins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17153A"/>
                </a:solidFill>
                <a:latin typeface="Poppins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majorGridlines>
          <c:spPr>
            <a:ln w="6350" cap="flat">
              <a:solidFill>
                <a:srgbClr val="EEECF6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050">
              <a:latin typeface="Poppins"/>
              <a:cs typeface="Poppins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3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/ppt/charts/chart1.xml"/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15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var/folders/lw/rmylcyvd5rjfxk9g1z9rrm8w0000gq/T/showship-deck-hW3qWQ/trail_booken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/var/folders/lw/rmylcyvd5rjfxk9g1z9rrm8w0000gq/T/showship-deck-hW3qWQ/logo_trimm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944" y="658368"/>
            <a:ext cx="521232" cy="60350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645920" y="548640"/>
            <a:ext cx="5486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400" dirty="0"/>
          </a:p>
        </p:txBody>
      </p:sp>
      <p:sp>
        <p:nvSpPr>
          <p:cNvPr id="5" name="Text 1"/>
          <p:cNvSpPr/>
          <p:nvPr/>
        </p:nvSpPr>
        <p:spPr>
          <a:xfrm>
            <a:off x="640080" y="23317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C94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Progress report</a:t>
            </a:r>
            <a:endParaRPr lang="en-US" sz="1400" dirty="0"/>
          </a:p>
        </p:txBody>
      </p:sp>
      <p:sp>
        <p:nvSpPr>
          <p:cNvPr id="6" name="Text 2"/>
          <p:cNvSpPr/>
          <p:nvPr/>
        </p:nvSpPr>
        <p:spPr>
          <a:xfrm>
            <a:off x="640080" y="2697480"/>
            <a:ext cx="74980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Weekly Development</a:t>
            </a:r>
            <a:endParaRPr lang="en-US" sz="48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Progress Report</a:t>
            </a:r>
            <a:endParaRPr lang="en-US" sz="4800" dirty="0"/>
          </a:p>
        </p:txBody>
      </p:sp>
      <p:sp>
        <p:nvSpPr>
          <p:cNvPr id="7" name="Shape 3"/>
          <p:cNvSpPr/>
          <p:nvPr/>
        </p:nvSpPr>
        <p:spPr>
          <a:xfrm>
            <a:off x="640080" y="5577840"/>
            <a:ext cx="2322576" cy="566928"/>
          </a:xfrm>
          <a:prstGeom prst="roundRect">
            <a:avLst>
              <a:gd name="adj" fmla="val 50000"/>
            </a:avLst>
          </a:prstGeom>
          <a:solidFill>
            <a:srgbClr val="FFFFFF">
              <a:alpha val="12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640080" y="557784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9B5E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Presenter  </a:t>
            </a:r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Maya Lin @Maya</a:t>
            </a:r>
            <a:endParaRPr lang="en-US" sz="1100" dirty="0"/>
          </a:p>
        </p:txBody>
      </p:sp>
      <p:sp>
        <p:nvSpPr>
          <p:cNvPr id="9" name="Shape 5"/>
          <p:cNvSpPr/>
          <p:nvPr/>
        </p:nvSpPr>
        <p:spPr>
          <a:xfrm>
            <a:off x="3191256" y="5577840"/>
            <a:ext cx="2423160" cy="566928"/>
          </a:xfrm>
          <a:prstGeom prst="roundRect">
            <a:avLst>
              <a:gd name="adj" fmla="val 50000"/>
            </a:avLst>
          </a:prstGeom>
          <a:solidFill>
            <a:srgbClr val="FFFFFF">
              <a:alpha val="12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3191256" y="5577840"/>
            <a:ext cx="2423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9B5E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Date  </a:t>
            </a:r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October 9, 2026</a:t>
            </a:r>
            <a:endParaRPr lang="en-US" sz="1100" dirty="0"/>
          </a:p>
        </p:txBody>
      </p:sp>
      <p:pic>
        <p:nvPicPr>
          <p:cNvPr id="11" name="Image 2" descr="/var/folders/lw/rmylcyvd5rjfxk9g1z9rrm8w0000gq/T/showship-deck-hW3qWQ/trail_ma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6920" y="5760720"/>
            <a:ext cx="256032" cy="256032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966960" y="5733288"/>
            <a:ext cx="1600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9B5E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Shipped with </a:t>
            </a:r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Showship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6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var/folders/lw/rmylcyvd5rjfxk9g1z9rrm8w0000gq/T/showship-deck-hW3qWQ/trail_corn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3047695" cy="73152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40080" y="548640"/>
            <a:ext cx="118872" cy="118872"/>
          </a:xfrm>
          <a:prstGeom prst="ellipse">
            <a:avLst/>
          </a:prstGeom>
          <a:solidFill>
            <a:srgbClr val="6C4CF5"/>
          </a:solidFill>
          <a:ln/>
        </p:spPr>
      </p:sp>
      <p:sp>
        <p:nvSpPr>
          <p:cNvPr id="4" name="Text 1"/>
          <p:cNvSpPr/>
          <p:nvPr/>
        </p:nvSpPr>
        <p:spPr>
          <a:xfrm>
            <a:off x="841248" y="45720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6C4CF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Executive Summary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40080" y="777240"/>
            <a:ext cx="9601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This Week at a Glance</a:t>
            </a:r>
            <a:endParaRPr lang="en-US" sz="2800" dirty="0"/>
          </a:p>
        </p:txBody>
      </p:sp>
      <p:pic>
        <p:nvPicPr>
          <p:cNvPr id="6" name="Image 1" descr="/var/folders/lw/rmylcyvd5rjfxk9g1z9rrm8w0000gq/T/showship-deck-hW3qWQ/trail_m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0928" y="6492240"/>
            <a:ext cx="201168" cy="20116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66960" y="6473952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A98B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Shipped with </a:t>
            </a:r>
            <a:pPr indent="0" marL="0">
              <a:buNone/>
            </a:pPr>
            <a:r>
              <a:rPr lang="en-US" sz="11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Showship</a:t>
            </a:r>
            <a:endParaRPr lang="en-US" sz="1100" dirty="0"/>
          </a:p>
        </p:txBody>
      </p:sp>
      <p:sp>
        <p:nvSpPr>
          <p:cNvPr id="8" name="Text 4"/>
          <p:cNvSpPr/>
          <p:nvPr/>
        </p:nvSpPr>
        <p:spPr>
          <a:xfrm>
            <a:off x="11274552" y="6473952"/>
            <a:ext cx="274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9A98B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Shape 5"/>
          <p:cNvSpPr/>
          <p:nvPr/>
        </p:nvSpPr>
        <p:spPr>
          <a:xfrm>
            <a:off x="640080" y="1783080"/>
            <a:ext cx="3422904" cy="3611880"/>
          </a:xfrm>
          <a:prstGeom prst="roundRect">
            <a:avLst>
              <a:gd name="adj" fmla="val 5877"/>
            </a:avLst>
          </a:prstGeom>
          <a:solidFill>
            <a:srgbClr val="FFFFFF"/>
          </a:solidFill>
          <a:ln w="12700">
            <a:solidFill>
              <a:srgbClr val="DAD2FD"/>
            </a:solidFill>
            <a:prstDash val="solid"/>
          </a:ln>
          <a:effectLst>
            <a:outerShdw sx="100000" sy="100000" kx="0" ky="0" algn="bl" rotWithShape="0" blurRad="152400" dist="38100" dir="5400000">
              <a:srgbClr val="6C4CF5">
                <a:alpha val="12000"/>
              </a:srgbClr>
            </a:outerShdw>
          </a:effectLst>
        </p:spPr>
      </p:sp>
      <p:sp>
        <p:nvSpPr>
          <p:cNvPr id="10" name="Shape 6"/>
          <p:cNvSpPr/>
          <p:nvPr/>
        </p:nvSpPr>
        <p:spPr>
          <a:xfrm>
            <a:off x="868680" y="2011680"/>
            <a:ext cx="2965704" cy="384048"/>
          </a:xfrm>
          <a:prstGeom prst="roundRect">
            <a:avLst>
              <a:gd name="adj" fmla="val 50000"/>
            </a:avLst>
          </a:prstGeom>
          <a:solidFill>
            <a:srgbClr val="EDEAFE"/>
          </a:solidFill>
          <a:ln/>
        </p:spPr>
      </p:sp>
      <p:sp>
        <p:nvSpPr>
          <p:cNvPr id="11" name="Shape 7"/>
          <p:cNvSpPr/>
          <p:nvPr/>
        </p:nvSpPr>
        <p:spPr>
          <a:xfrm>
            <a:off x="987552" y="2148840"/>
            <a:ext cx="109728" cy="109728"/>
          </a:xfrm>
          <a:prstGeom prst="ellipse">
            <a:avLst/>
          </a:prstGeom>
          <a:solidFill>
            <a:srgbClr val="6C4CF5"/>
          </a:solidFill>
          <a:ln/>
        </p:spPr>
      </p:sp>
      <p:sp>
        <p:nvSpPr>
          <p:cNvPr id="12" name="Text 8"/>
          <p:cNvSpPr/>
          <p:nvPr/>
        </p:nvSpPr>
        <p:spPr>
          <a:xfrm>
            <a:off x="1170432" y="2011680"/>
            <a:ext cx="25542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6C4CF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App Store Release</a:t>
            </a:r>
            <a:endParaRPr lang="en-US" sz="1100" dirty="0"/>
          </a:p>
        </p:txBody>
      </p:sp>
      <p:sp>
        <p:nvSpPr>
          <p:cNvPr id="13" name="Shape 9"/>
          <p:cNvSpPr/>
          <p:nvPr/>
        </p:nvSpPr>
        <p:spPr>
          <a:xfrm>
            <a:off x="1391412" y="2560320"/>
            <a:ext cx="1920240" cy="1920240"/>
          </a:xfrm>
          <a:prstGeom prst="blockArc">
            <a:avLst>
              <a:gd name="adj1" fmla="val 10800000"/>
              <a:gd name="adj2" fmla="val 0"/>
              <a:gd name="adj3" fmla="val 11000"/>
            </a:avLst>
          </a:prstGeom>
          <a:solidFill>
            <a:srgbClr val="E9E4FE"/>
          </a:solidFill>
          <a:ln/>
        </p:spPr>
      </p:sp>
      <p:sp>
        <p:nvSpPr>
          <p:cNvPr id="14" name="Shape 10"/>
          <p:cNvSpPr/>
          <p:nvPr/>
        </p:nvSpPr>
        <p:spPr>
          <a:xfrm>
            <a:off x="1391412" y="2560320"/>
            <a:ext cx="1920240" cy="1920240"/>
          </a:xfrm>
          <a:prstGeom prst="blockArc">
            <a:avLst>
              <a:gd name="adj1" fmla="val 10800000"/>
              <a:gd name="adj2" fmla="val 0"/>
              <a:gd name="adj3" fmla="val 11000"/>
            </a:avLst>
          </a:prstGeom>
          <a:solidFill>
            <a:srgbClr val="6C4CF5"/>
          </a:solidFill>
          <a:ln/>
        </p:spPr>
      </p:sp>
      <p:sp>
        <p:nvSpPr>
          <p:cNvPr id="15" name="Text 11"/>
          <p:cNvSpPr/>
          <p:nvPr/>
        </p:nvSpPr>
        <p:spPr>
          <a:xfrm>
            <a:off x="1391412" y="2963570"/>
            <a:ext cx="192024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100%</a:t>
            </a:r>
            <a:endParaRPr lang="en-US" sz="3000" dirty="0"/>
          </a:p>
        </p:txBody>
      </p:sp>
      <p:sp>
        <p:nvSpPr>
          <p:cNvPr id="16" name="Shape 12"/>
          <p:cNvSpPr/>
          <p:nvPr/>
        </p:nvSpPr>
        <p:spPr>
          <a:xfrm>
            <a:off x="1864614" y="3657600"/>
            <a:ext cx="973836" cy="274320"/>
          </a:xfrm>
          <a:prstGeom prst="roundRect">
            <a:avLst>
              <a:gd name="adj" fmla="val 50000"/>
            </a:avLst>
          </a:prstGeom>
          <a:solidFill>
            <a:srgbClr val="6C4CF5"/>
          </a:solidFill>
          <a:ln/>
        </p:spPr>
      </p:sp>
      <p:sp>
        <p:nvSpPr>
          <p:cNvPr id="17" name="Text 13"/>
          <p:cNvSpPr/>
          <p:nvPr/>
        </p:nvSpPr>
        <p:spPr>
          <a:xfrm>
            <a:off x="1864614" y="3657600"/>
            <a:ext cx="9738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Completed</a:t>
            </a:r>
            <a:endParaRPr lang="en-US" sz="1100" dirty="0"/>
          </a:p>
        </p:txBody>
      </p:sp>
      <p:sp>
        <p:nvSpPr>
          <p:cNvPr id="18" name="Text 14"/>
          <p:cNvSpPr/>
          <p:nvPr/>
        </p:nvSpPr>
        <p:spPr>
          <a:xfrm>
            <a:off x="914400" y="4069080"/>
            <a:ext cx="28742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Developer Account Verified</a:t>
            </a:r>
            <a:endParaRPr lang="en-US" sz="1450" dirty="0"/>
          </a:p>
        </p:txBody>
      </p:sp>
      <p:sp>
        <p:nvSpPr>
          <p:cNvPr id="19" name="Text 15"/>
          <p:cNvSpPr/>
          <p:nvPr/>
        </p:nvSpPr>
        <p:spPr>
          <a:xfrm>
            <a:off x="914400" y="4434840"/>
            <a:ext cx="287426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5553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Apple approved our company account; the app is now in TestFlight.</a:t>
            </a:r>
            <a:endParaRPr lang="en-US" sz="1150" dirty="0"/>
          </a:p>
        </p:txBody>
      </p:sp>
      <p:sp>
        <p:nvSpPr>
          <p:cNvPr id="20" name="Shape 16"/>
          <p:cNvSpPr/>
          <p:nvPr/>
        </p:nvSpPr>
        <p:spPr>
          <a:xfrm>
            <a:off x="4383024" y="1783080"/>
            <a:ext cx="3422904" cy="3611880"/>
          </a:xfrm>
          <a:prstGeom prst="roundRect">
            <a:avLst>
              <a:gd name="adj" fmla="val 5877"/>
            </a:avLst>
          </a:prstGeom>
          <a:solidFill>
            <a:srgbClr val="FFFFFF"/>
          </a:solidFill>
          <a:ln w="12700">
            <a:solidFill>
              <a:srgbClr val="C3E9E7"/>
            </a:solidFill>
            <a:prstDash val="solid"/>
          </a:ln>
          <a:effectLst>
            <a:outerShdw sx="100000" sy="100000" kx="0" ky="0" algn="bl" rotWithShape="0" blurRad="152400" dist="38100" dir="5400000">
              <a:srgbClr val="10A6A0">
                <a:alpha val="12000"/>
              </a:srgbClr>
            </a:outerShdw>
          </a:effectLst>
        </p:spPr>
      </p:sp>
      <p:sp>
        <p:nvSpPr>
          <p:cNvPr id="21" name="Shape 17"/>
          <p:cNvSpPr/>
          <p:nvPr/>
        </p:nvSpPr>
        <p:spPr>
          <a:xfrm>
            <a:off x="4611624" y="2011680"/>
            <a:ext cx="2965704" cy="384048"/>
          </a:xfrm>
          <a:prstGeom prst="roundRect">
            <a:avLst>
              <a:gd name="adj" fmla="val 50000"/>
            </a:avLst>
          </a:prstGeom>
          <a:solidFill>
            <a:srgbClr val="E2F4F4"/>
          </a:solidFill>
          <a:ln/>
        </p:spPr>
      </p:sp>
      <p:sp>
        <p:nvSpPr>
          <p:cNvPr id="22" name="Shape 18"/>
          <p:cNvSpPr/>
          <p:nvPr/>
        </p:nvSpPr>
        <p:spPr>
          <a:xfrm>
            <a:off x="4730496" y="2148840"/>
            <a:ext cx="109728" cy="109728"/>
          </a:xfrm>
          <a:prstGeom prst="ellipse">
            <a:avLst/>
          </a:prstGeom>
          <a:solidFill>
            <a:srgbClr val="10A6A0"/>
          </a:solidFill>
          <a:ln/>
        </p:spPr>
      </p:sp>
      <p:sp>
        <p:nvSpPr>
          <p:cNvPr id="23" name="Text 19"/>
          <p:cNvSpPr/>
          <p:nvPr/>
        </p:nvSpPr>
        <p:spPr>
          <a:xfrm>
            <a:off x="4913376" y="2011680"/>
            <a:ext cx="25542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10A6A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ClinicBook · Patient &amp; Clinic</a:t>
            </a:r>
            <a:endParaRPr lang="en-US" sz="1100" dirty="0"/>
          </a:p>
        </p:txBody>
      </p:sp>
      <p:sp>
        <p:nvSpPr>
          <p:cNvPr id="24" name="Shape 20"/>
          <p:cNvSpPr/>
          <p:nvPr/>
        </p:nvSpPr>
        <p:spPr>
          <a:xfrm>
            <a:off x="5134356" y="2560320"/>
            <a:ext cx="1920240" cy="1920240"/>
          </a:xfrm>
          <a:prstGeom prst="blockArc">
            <a:avLst>
              <a:gd name="adj1" fmla="val 10800000"/>
              <a:gd name="adj2" fmla="val 0"/>
              <a:gd name="adj3" fmla="val 11000"/>
            </a:avLst>
          </a:prstGeom>
          <a:solidFill>
            <a:srgbClr val="DBF2F1"/>
          </a:solidFill>
          <a:ln/>
        </p:spPr>
      </p:sp>
      <p:sp>
        <p:nvSpPr>
          <p:cNvPr id="25" name="Shape 21"/>
          <p:cNvSpPr/>
          <p:nvPr/>
        </p:nvSpPr>
        <p:spPr>
          <a:xfrm>
            <a:off x="5134356" y="2560320"/>
            <a:ext cx="1920240" cy="1920240"/>
          </a:xfrm>
          <a:prstGeom prst="blockArc">
            <a:avLst>
              <a:gd name="adj1" fmla="val 10800000"/>
              <a:gd name="adj2" fmla="val 17820000"/>
              <a:gd name="adj3" fmla="val 11000"/>
            </a:avLst>
          </a:prstGeom>
          <a:solidFill>
            <a:srgbClr val="10A6A0"/>
          </a:solidFill>
          <a:ln/>
        </p:spPr>
      </p:sp>
      <p:sp>
        <p:nvSpPr>
          <p:cNvPr id="26" name="Text 22"/>
          <p:cNvSpPr/>
          <p:nvPr/>
        </p:nvSpPr>
        <p:spPr>
          <a:xfrm>
            <a:off x="5134356" y="2963570"/>
            <a:ext cx="192024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65%</a:t>
            </a:r>
            <a:endParaRPr lang="en-US" sz="3000" dirty="0"/>
          </a:p>
        </p:txBody>
      </p:sp>
      <p:sp>
        <p:nvSpPr>
          <p:cNvPr id="27" name="Shape 23"/>
          <p:cNvSpPr/>
          <p:nvPr/>
        </p:nvSpPr>
        <p:spPr>
          <a:xfrm>
            <a:off x="5646420" y="3657600"/>
            <a:ext cx="896112" cy="274320"/>
          </a:xfrm>
          <a:prstGeom prst="roundRect">
            <a:avLst>
              <a:gd name="adj" fmla="val 50000"/>
            </a:avLst>
          </a:prstGeom>
          <a:solidFill>
            <a:srgbClr val="DBF2F1"/>
          </a:solidFill>
          <a:ln/>
        </p:spPr>
      </p:sp>
      <p:sp>
        <p:nvSpPr>
          <p:cNvPr id="28" name="Text 24"/>
          <p:cNvSpPr/>
          <p:nvPr/>
        </p:nvSpPr>
        <p:spPr>
          <a:xfrm>
            <a:off x="5646420" y="3657600"/>
            <a:ext cx="8961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0A6A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On track</a:t>
            </a:r>
            <a:endParaRPr lang="en-US" sz="1100" dirty="0"/>
          </a:p>
        </p:txBody>
      </p:sp>
      <p:sp>
        <p:nvSpPr>
          <p:cNvPr id="29" name="Text 25"/>
          <p:cNvSpPr/>
          <p:nvPr/>
        </p:nvSpPr>
        <p:spPr>
          <a:xfrm>
            <a:off x="4657344" y="4069080"/>
            <a:ext cx="28742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 of 8 Phases Complete</a:t>
            </a:r>
            <a:endParaRPr lang="en-US" sz="1450" dirty="0"/>
          </a:p>
        </p:txBody>
      </p:sp>
      <p:sp>
        <p:nvSpPr>
          <p:cNvPr id="30" name="Text 26"/>
          <p:cNvSpPr/>
          <p:nvPr/>
        </p:nvSpPr>
        <p:spPr>
          <a:xfrm>
            <a:off x="4657344" y="4434840"/>
            <a:ext cx="287426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5553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 app and clinic dashboard are being built in parallel.</a:t>
            </a:r>
            <a:endParaRPr lang="en-US" sz="1150" dirty="0"/>
          </a:p>
        </p:txBody>
      </p:sp>
      <p:sp>
        <p:nvSpPr>
          <p:cNvPr id="31" name="Shape 27"/>
          <p:cNvSpPr/>
          <p:nvPr/>
        </p:nvSpPr>
        <p:spPr>
          <a:xfrm>
            <a:off x="8125968" y="1783080"/>
            <a:ext cx="3422904" cy="3611880"/>
          </a:xfrm>
          <a:prstGeom prst="roundRect">
            <a:avLst>
              <a:gd name="adj" fmla="val 5877"/>
            </a:avLst>
          </a:prstGeom>
          <a:solidFill>
            <a:srgbClr val="FFFFFF"/>
          </a:solidFill>
          <a:ln w="12700">
            <a:solidFill>
              <a:srgbClr val="FFDAD2"/>
            </a:solidFill>
            <a:prstDash val="solid"/>
          </a:ln>
          <a:effectLst>
            <a:outerShdw sx="100000" sy="100000" kx="0" ky="0" algn="bl" rotWithShape="0" blurRad="152400" dist="38100" dir="5400000">
              <a:srgbClr val="FF6B4A">
                <a:alpha val="12000"/>
              </a:srgbClr>
            </a:outerShdw>
          </a:effectLst>
        </p:spPr>
      </p:sp>
      <p:sp>
        <p:nvSpPr>
          <p:cNvPr id="32" name="Shape 28"/>
          <p:cNvSpPr/>
          <p:nvPr/>
        </p:nvSpPr>
        <p:spPr>
          <a:xfrm>
            <a:off x="8354568" y="2011680"/>
            <a:ext cx="2965704" cy="384048"/>
          </a:xfrm>
          <a:prstGeom prst="roundRect">
            <a:avLst>
              <a:gd name="adj" fmla="val 50000"/>
            </a:avLst>
          </a:prstGeom>
          <a:solidFill>
            <a:srgbClr val="FFEDE9"/>
          </a:solidFill>
          <a:ln/>
        </p:spPr>
      </p:sp>
      <p:sp>
        <p:nvSpPr>
          <p:cNvPr id="33" name="Shape 29"/>
          <p:cNvSpPr/>
          <p:nvPr/>
        </p:nvSpPr>
        <p:spPr>
          <a:xfrm>
            <a:off x="8473440" y="2148840"/>
            <a:ext cx="109728" cy="109728"/>
          </a:xfrm>
          <a:prstGeom prst="ellipse">
            <a:avLst/>
          </a:prstGeom>
          <a:solidFill>
            <a:srgbClr val="FF6B4A"/>
          </a:solidFill>
          <a:ln/>
        </p:spPr>
      </p:sp>
      <p:sp>
        <p:nvSpPr>
          <p:cNvPr id="34" name="Text 30"/>
          <p:cNvSpPr/>
          <p:nvPr/>
        </p:nvSpPr>
        <p:spPr>
          <a:xfrm>
            <a:off x="8656320" y="2011680"/>
            <a:ext cx="25542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FF6B4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PulseBoard Analytics</a:t>
            </a:r>
            <a:endParaRPr lang="en-US" sz="1100" dirty="0"/>
          </a:p>
        </p:txBody>
      </p:sp>
      <p:sp>
        <p:nvSpPr>
          <p:cNvPr id="35" name="Text 31"/>
          <p:cNvSpPr/>
          <p:nvPr/>
        </p:nvSpPr>
        <p:spPr>
          <a:xfrm>
            <a:off x="8877300" y="2560320"/>
            <a:ext cx="1920240" cy="720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 / 2</a:t>
            </a:r>
            <a:endParaRPr lang="en-US" sz="3400" dirty="0"/>
          </a:p>
        </p:txBody>
      </p:sp>
      <p:sp>
        <p:nvSpPr>
          <p:cNvPr id="36" name="Shape 32"/>
          <p:cNvSpPr/>
          <p:nvPr/>
        </p:nvSpPr>
        <p:spPr>
          <a:xfrm>
            <a:off x="8959596" y="3328416"/>
            <a:ext cx="822960" cy="182880"/>
          </a:xfrm>
          <a:prstGeom prst="roundRect">
            <a:avLst>
              <a:gd name="adj" fmla="val 50000"/>
            </a:avLst>
          </a:prstGeom>
          <a:solidFill>
            <a:srgbClr val="FF6B4A"/>
          </a:solidFill>
          <a:ln/>
        </p:spPr>
      </p:sp>
      <p:sp>
        <p:nvSpPr>
          <p:cNvPr id="37" name="Shape 33"/>
          <p:cNvSpPr/>
          <p:nvPr/>
        </p:nvSpPr>
        <p:spPr>
          <a:xfrm>
            <a:off x="9892284" y="3328416"/>
            <a:ext cx="822960" cy="182880"/>
          </a:xfrm>
          <a:prstGeom prst="roundRect">
            <a:avLst>
              <a:gd name="adj" fmla="val 50000"/>
            </a:avLst>
          </a:prstGeom>
          <a:solidFill>
            <a:srgbClr val="FFE9E4"/>
          </a:solidFill>
          <a:ln/>
        </p:spPr>
      </p:sp>
      <p:sp>
        <p:nvSpPr>
          <p:cNvPr id="38" name="Shape 34"/>
          <p:cNvSpPr/>
          <p:nvPr/>
        </p:nvSpPr>
        <p:spPr>
          <a:xfrm>
            <a:off x="9389364" y="3657600"/>
            <a:ext cx="896112" cy="274320"/>
          </a:xfrm>
          <a:prstGeom prst="roundRect">
            <a:avLst>
              <a:gd name="adj" fmla="val 50000"/>
            </a:avLst>
          </a:prstGeom>
          <a:solidFill>
            <a:srgbClr val="FFE9E4"/>
          </a:solidFill>
          <a:ln/>
        </p:spPr>
      </p:sp>
      <p:sp>
        <p:nvSpPr>
          <p:cNvPr id="39" name="Text 35"/>
          <p:cNvSpPr/>
          <p:nvPr/>
        </p:nvSpPr>
        <p:spPr>
          <a:xfrm>
            <a:off x="9389364" y="3657600"/>
            <a:ext cx="8961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6B4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On track</a:t>
            </a:r>
            <a:endParaRPr lang="en-US" sz="1100" dirty="0"/>
          </a:p>
        </p:txBody>
      </p:sp>
      <p:sp>
        <p:nvSpPr>
          <p:cNvPr id="40" name="Text 36"/>
          <p:cNvSpPr/>
          <p:nvPr/>
        </p:nvSpPr>
        <p:spPr>
          <a:xfrm>
            <a:off x="8400288" y="4069080"/>
            <a:ext cx="28742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Workstreams Complete</a:t>
            </a:r>
            <a:endParaRPr lang="en-US" sz="1450" dirty="0"/>
          </a:p>
        </p:txBody>
      </p:sp>
      <p:sp>
        <p:nvSpPr>
          <p:cNvPr id="41" name="Text 37"/>
          <p:cNvSpPr/>
          <p:nvPr/>
        </p:nvSpPr>
        <p:spPr>
          <a:xfrm>
            <a:off x="8400288" y="4434840"/>
            <a:ext cx="287426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5553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transfer to the new system finished; usage tracking is being rolled out.</a:t>
            </a:r>
            <a:endParaRPr lang="en-US" sz="1150" dirty="0"/>
          </a:p>
        </p:txBody>
      </p:sp>
      <p:sp>
        <p:nvSpPr>
          <p:cNvPr id="42" name="Shape 38"/>
          <p:cNvSpPr/>
          <p:nvPr/>
        </p:nvSpPr>
        <p:spPr>
          <a:xfrm>
            <a:off x="640080" y="5577840"/>
            <a:ext cx="10908792" cy="640080"/>
          </a:xfrm>
          <a:prstGeom prst="roundRect">
            <a:avLst>
              <a:gd name="adj" fmla="val 50000"/>
            </a:avLst>
          </a:prstGeom>
          <a:solidFill>
            <a:srgbClr val="17153A"/>
          </a:solidFill>
          <a:ln/>
        </p:spPr>
      </p:sp>
      <p:sp>
        <p:nvSpPr>
          <p:cNvPr id="43" name="Shape 39"/>
          <p:cNvSpPr/>
          <p:nvPr/>
        </p:nvSpPr>
        <p:spPr>
          <a:xfrm>
            <a:off x="731520" y="5669280"/>
            <a:ext cx="1508760" cy="457200"/>
          </a:xfrm>
          <a:prstGeom prst="roundRect">
            <a:avLst>
              <a:gd name="adj" fmla="val 50000"/>
            </a:avLst>
          </a:prstGeom>
          <a:solidFill>
            <a:srgbClr val="FFC94A"/>
          </a:solidFill>
          <a:ln/>
        </p:spPr>
      </p:sp>
      <p:sp>
        <p:nvSpPr>
          <p:cNvPr id="44" name="Text 40"/>
          <p:cNvSpPr/>
          <p:nvPr/>
        </p:nvSpPr>
        <p:spPr>
          <a:xfrm>
            <a:off x="731520" y="5669280"/>
            <a:ext cx="1508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Key update</a:t>
            </a:r>
            <a:endParaRPr lang="en-US" sz="1100" dirty="0"/>
          </a:p>
        </p:txBody>
      </p:sp>
      <p:sp>
        <p:nvSpPr>
          <p:cNvPr id="45" name="Text 41"/>
          <p:cNvSpPr/>
          <p:nvPr/>
        </p:nvSpPr>
        <p:spPr>
          <a:xfrm>
            <a:off x="2423160" y="5577840"/>
            <a:ext cx="8961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One decision is needed this week: can patients turn off SMS reminders and keep email only? (see Decisions Needed)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6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var/folders/lw/rmylcyvd5rjfxk9g1z9rrm8w0000gq/T/showship-deck-hW3qWQ/trail_corn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3047695" cy="73152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40080" y="548640"/>
            <a:ext cx="118872" cy="118872"/>
          </a:xfrm>
          <a:prstGeom prst="ellipse">
            <a:avLst/>
          </a:prstGeom>
          <a:solidFill>
            <a:srgbClr val="6C4CF5"/>
          </a:solidFill>
          <a:ln/>
        </p:spPr>
      </p:sp>
      <p:sp>
        <p:nvSpPr>
          <p:cNvPr id="4" name="Text 1"/>
          <p:cNvSpPr/>
          <p:nvPr/>
        </p:nvSpPr>
        <p:spPr>
          <a:xfrm>
            <a:off x="841248" y="45720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6C4CF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Mobile · App Store Release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40080" y="777240"/>
            <a:ext cx="9601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App Store: Developer Account Verified</a:t>
            </a:r>
            <a:endParaRPr lang="en-US" sz="2800" dirty="0"/>
          </a:p>
        </p:txBody>
      </p:sp>
      <p:pic>
        <p:nvPicPr>
          <p:cNvPr id="6" name="Image 1" descr="/var/folders/lw/rmylcyvd5rjfxk9g1z9rrm8w0000gq/T/showship-deck-hW3qWQ/trail_m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0928" y="6492240"/>
            <a:ext cx="201168" cy="20116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66960" y="6473952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A98B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Shipped with </a:t>
            </a:r>
            <a:pPr indent="0" marL="0">
              <a:buNone/>
            </a:pPr>
            <a:r>
              <a:rPr lang="en-US" sz="11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Showship</a:t>
            </a:r>
            <a:endParaRPr lang="en-US" sz="1100" dirty="0"/>
          </a:p>
        </p:txBody>
      </p:sp>
      <p:sp>
        <p:nvSpPr>
          <p:cNvPr id="8" name="Text 4"/>
          <p:cNvSpPr/>
          <p:nvPr/>
        </p:nvSpPr>
        <p:spPr>
          <a:xfrm>
            <a:off x="11274552" y="6473952"/>
            <a:ext cx="274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9A98B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Shape 5"/>
          <p:cNvSpPr/>
          <p:nvPr/>
        </p:nvSpPr>
        <p:spPr>
          <a:xfrm>
            <a:off x="10030968" y="896112"/>
            <a:ext cx="1517904" cy="274320"/>
          </a:xfrm>
          <a:prstGeom prst="roundRect">
            <a:avLst>
              <a:gd name="adj" fmla="val 50000"/>
            </a:avLst>
          </a:prstGeom>
          <a:solidFill>
            <a:srgbClr val="6C4CF5"/>
          </a:solidFill>
          <a:ln/>
        </p:spPr>
      </p:sp>
      <p:sp>
        <p:nvSpPr>
          <p:cNvPr id="10" name="Text 6"/>
          <p:cNvSpPr/>
          <p:nvPr/>
        </p:nvSpPr>
        <p:spPr>
          <a:xfrm>
            <a:off x="10030968" y="896112"/>
            <a:ext cx="15179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Blocker resolved</a:t>
            </a:r>
            <a:endParaRPr lang="en-US" sz="1100" dirty="0"/>
          </a:p>
        </p:txBody>
      </p:sp>
      <p:pic>
        <p:nvPicPr>
          <p:cNvPr id="11" name="Image 2" descr="/var/folders/lw/rmylcyvd5rjfxk9g1z9rrm8w0000gq/T/showship-deck-hW3qWQ/trail_tl_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2011680"/>
            <a:ext cx="10908792" cy="1645920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1645920" y="2404872"/>
            <a:ext cx="548640" cy="548640"/>
          </a:xfrm>
          <a:prstGeom prst="ellipse">
            <a:avLst/>
          </a:prstGeom>
          <a:solidFill>
            <a:srgbClr val="F0503C"/>
          </a:solidFill>
          <a:ln w="381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F0503C">
                <a:alpha val="25000"/>
              </a:srgbClr>
            </a:outerShdw>
          </a:effectLst>
        </p:spPr>
      </p:sp>
      <p:sp>
        <p:nvSpPr>
          <p:cNvPr id="13" name="Text 8"/>
          <p:cNvSpPr/>
          <p:nvPr/>
        </p:nvSpPr>
        <p:spPr>
          <a:xfrm>
            <a:off x="1645920" y="240487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!</a:t>
            </a:r>
            <a:endParaRPr lang="en-US" sz="1600" dirty="0"/>
          </a:p>
        </p:txBody>
      </p:sp>
      <p:sp>
        <p:nvSpPr>
          <p:cNvPr id="14" name="Text 9"/>
          <p:cNvSpPr/>
          <p:nvPr/>
        </p:nvSpPr>
        <p:spPr>
          <a:xfrm>
            <a:off x="640080" y="3794760"/>
            <a:ext cx="2560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0503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Last week</a:t>
            </a:r>
            <a:endParaRPr lang="en-US" sz="1100" dirty="0"/>
          </a:p>
        </p:txBody>
      </p:sp>
      <p:sp>
        <p:nvSpPr>
          <p:cNvPr id="15" name="Text 10"/>
          <p:cNvSpPr/>
          <p:nvPr/>
        </p:nvSpPr>
        <p:spPr>
          <a:xfrm>
            <a:off x="640080" y="4050792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Blocked</a:t>
            </a:r>
            <a:endParaRPr lang="en-US" sz="1500" dirty="0"/>
          </a:p>
        </p:txBody>
      </p:sp>
      <p:sp>
        <p:nvSpPr>
          <p:cNvPr id="16" name="Text 11"/>
          <p:cNvSpPr/>
          <p:nvPr/>
        </p:nvSpPr>
        <p:spPr>
          <a:xfrm>
            <a:off x="640080" y="4434840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53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Waiting for the company's D-U-N-S business number.</a:t>
            </a:r>
            <a:endParaRPr lang="en-US" sz="1100" dirty="0"/>
          </a:p>
        </p:txBody>
      </p:sp>
      <p:sp>
        <p:nvSpPr>
          <p:cNvPr id="17" name="Shape 12"/>
          <p:cNvSpPr/>
          <p:nvPr/>
        </p:nvSpPr>
        <p:spPr>
          <a:xfrm>
            <a:off x="4429658" y="2807208"/>
            <a:ext cx="548640" cy="548640"/>
          </a:xfrm>
          <a:prstGeom prst="ellipse">
            <a:avLst/>
          </a:prstGeom>
          <a:solidFill>
            <a:srgbClr val="6C4CF5"/>
          </a:solidFill>
          <a:ln w="381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6C4CF5">
                <a:alpha val="25000"/>
              </a:srgbClr>
            </a:outerShdw>
          </a:effectLst>
        </p:spPr>
      </p:sp>
      <p:sp>
        <p:nvSpPr>
          <p:cNvPr id="18" name="Text 13"/>
          <p:cNvSpPr/>
          <p:nvPr/>
        </p:nvSpPr>
        <p:spPr>
          <a:xfrm>
            <a:off x="4429658" y="280720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✓</a:t>
            </a:r>
            <a:endParaRPr lang="en-US" sz="1600" dirty="0"/>
          </a:p>
        </p:txBody>
      </p:sp>
      <p:sp>
        <p:nvSpPr>
          <p:cNvPr id="19" name="Text 14"/>
          <p:cNvSpPr/>
          <p:nvPr/>
        </p:nvSpPr>
        <p:spPr>
          <a:xfrm>
            <a:off x="3423818" y="3794760"/>
            <a:ext cx="2560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C4CF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This week</a:t>
            </a:r>
            <a:endParaRPr lang="en-US" sz="1100" dirty="0"/>
          </a:p>
        </p:txBody>
      </p:sp>
      <p:sp>
        <p:nvSpPr>
          <p:cNvPr id="20" name="Text 15"/>
          <p:cNvSpPr/>
          <p:nvPr/>
        </p:nvSpPr>
        <p:spPr>
          <a:xfrm>
            <a:off x="3423818" y="4050792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Number Received</a:t>
            </a:r>
            <a:endParaRPr lang="en-US" sz="1500" dirty="0"/>
          </a:p>
        </p:txBody>
      </p:sp>
      <p:sp>
        <p:nvSpPr>
          <p:cNvPr id="21" name="Text 16"/>
          <p:cNvSpPr/>
          <p:nvPr/>
        </p:nvSpPr>
        <p:spPr>
          <a:xfrm>
            <a:off x="3423818" y="4434840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53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Operations provided the D-U-N-S number.</a:t>
            </a:r>
            <a:endParaRPr lang="en-US" sz="1100" dirty="0"/>
          </a:p>
        </p:txBody>
      </p:sp>
      <p:sp>
        <p:nvSpPr>
          <p:cNvPr id="22" name="Shape 17"/>
          <p:cNvSpPr/>
          <p:nvPr/>
        </p:nvSpPr>
        <p:spPr>
          <a:xfrm>
            <a:off x="7213397" y="2404872"/>
            <a:ext cx="548640" cy="548640"/>
          </a:xfrm>
          <a:prstGeom prst="ellipse">
            <a:avLst/>
          </a:prstGeom>
          <a:solidFill>
            <a:srgbClr val="6C4CF5"/>
          </a:solidFill>
          <a:ln w="381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6C4CF5">
                <a:alpha val="25000"/>
              </a:srgbClr>
            </a:outerShdw>
          </a:effectLst>
        </p:spPr>
      </p:sp>
      <p:sp>
        <p:nvSpPr>
          <p:cNvPr id="23" name="Text 18"/>
          <p:cNvSpPr/>
          <p:nvPr/>
        </p:nvSpPr>
        <p:spPr>
          <a:xfrm>
            <a:off x="7213397" y="240487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✓</a:t>
            </a:r>
            <a:endParaRPr lang="en-US" sz="1600" dirty="0"/>
          </a:p>
        </p:txBody>
      </p:sp>
      <p:sp>
        <p:nvSpPr>
          <p:cNvPr id="24" name="Text 19"/>
          <p:cNvSpPr/>
          <p:nvPr/>
        </p:nvSpPr>
        <p:spPr>
          <a:xfrm>
            <a:off x="6207557" y="3794760"/>
            <a:ext cx="2560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C4CF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This week</a:t>
            </a:r>
            <a:endParaRPr lang="en-US" sz="1100" dirty="0"/>
          </a:p>
        </p:txBody>
      </p:sp>
      <p:sp>
        <p:nvSpPr>
          <p:cNvPr id="25" name="Text 20"/>
          <p:cNvSpPr/>
          <p:nvPr/>
        </p:nvSpPr>
        <p:spPr>
          <a:xfrm>
            <a:off x="6207557" y="4050792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Account Verified</a:t>
            </a:r>
            <a:endParaRPr lang="en-US" sz="1500" dirty="0"/>
          </a:p>
        </p:txBody>
      </p:sp>
      <p:sp>
        <p:nvSpPr>
          <p:cNvPr id="26" name="Text 21"/>
          <p:cNvSpPr/>
          <p:nvPr/>
        </p:nvSpPr>
        <p:spPr>
          <a:xfrm>
            <a:off x="6207557" y="4434840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53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Apple verified the company developer account.</a:t>
            </a:r>
            <a:endParaRPr lang="en-US" sz="1100" dirty="0"/>
          </a:p>
        </p:txBody>
      </p:sp>
      <p:sp>
        <p:nvSpPr>
          <p:cNvPr id="27" name="Shape 22"/>
          <p:cNvSpPr/>
          <p:nvPr/>
        </p:nvSpPr>
        <p:spPr>
          <a:xfrm>
            <a:off x="9997135" y="2807208"/>
            <a:ext cx="548640" cy="548640"/>
          </a:xfrm>
          <a:prstGeom prst="ellipse">
            <a:avLst/>
          </a:prstGeom>
          <a:solidFill>
            <a:srgbClr val="6C4CF5"/>
          </a:solidFill>
          <a:ln w="381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6C4CF5">
                <a:alpha val="25000"/>
              </a:srgbClr>
            </a:outerShdw>
          </a:effectLst>
        </p:spPr>
      </p:sp>
      <p:sp>
        <p:nvSpPr>
          <p:cNvPr id="28" name="Text 23"/>
          <p:cNvSpPr/>
          <p:nvPr/>
        </p:nvSpPr>
        <p:spPr>
          <a:xfrm>
            <a:off x="9997135" y="280720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✓</a:t>
            </a:r>
            <a:endParaRPr lang="en-US" sz="1600" dirty="0"/>
          </a:p>
        </p:txBody>
      </p:sp>
      <p:sp>
        <p:nvSpPr>
          <p:cNvPr id="29" name="Text 24"/>
          <p:cNvSpPr/>
          <p:nvPr/>
        </p:nvSpPr>
        <p:spPr>
          <a:xfrm>
            <a:off x="8991295" y="3794760"/>
            <a:ext cx="2560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C4CF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This week</a:t>
            </a:r>
            <a:endParaRPr lang="en-US" sz="1100" dirty="0"/>
          </a:p>
        </p:txBody>
      </p:sp>
      <p:sp>
        <p:nvSpPr>
          <p:cNvPr id="30" name="Text 25"/>
          <p:cNvSpPr/>
          <p:nvPr/>
        </p:nvSpPr>
        <p:spPr>
          <a:xfrm>
            <a:off x="8991295" y="4050792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 TestFlight</a:t>
            </a:r>
            <a:endParaRPr lang="en-US" sz="1500" dirty="0"/>
          </a:p>
        </p:txBody>
      </p:sp>
      <p:sp>
        <p:nvSpPr>
          <p:cNvPr id="31" name="Text 26"/>
          <p:cNvSpPr/>
          <p:nvPr/>
        </p:nvSpPr>
        <p:spPr>
          <a:xfrm>
            <a:off x="8991295" y="4434840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53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build available to internal testers.</a:t>
            </a:r>
            <a:endParaRPr lang="en-US" sz="1100" dirty="0"/>
          </a:p>
        </p:txBody>
      </p:sp>
      <p:sp>
        <p:nvSpPr>
          <p:cNvPr id="32" name="Shape 27"/>
          <p:cNvSpPr/>
          <p:nvPr/>
        </p:nvSpPr>
        <p:spPr>
          <a:xfrm>
            <a:off x="640080" y="5577840"/>
            <a:ext cx="10908792" cy="640080"/>
          </a:xfrm>
          <a:prstGeom prst="roundRect">
            <a:avLst>
              <a:gd name="adj" fmla="val 50000"/>
            </a:avLst>
          </a:prstGeom>
          <a:solidFill>
            <a:srgbClr val="EDEAFE"/>
          </a:solidFill>
          <a:ln/>
        </p:spPr>
      </p:sp>
      <p:sp>
        <p:nvSpPr>
          <p:cNvPr id="33" name="Shape 28"/>
          <p:cNvSpPr/>
          <p:nvPr/>
        </p:nvSpPr>
        <p:spPr>
          <a:xfrm>
            <a:off x="731520" y="5669280"/>
            <a:ext cx="1783080" cy="457200"/>
          </a:xfrm>
          <a:prstGeom prst="roundRect">
            <a:avLst>
              <a:gd name="adj" fmla="val 50000"/>
            </a:avLst>
          </a:prstGeom>
          <a:solidFill>
            <a:srgbClr val="6C4CF5"/>
          </a:solidFill>
          <a:ln/>
        </p:spPr>
      </p:sp>
      <p:sp>
        <p:nvSpPr>
          <p:cNvPr id="34" name="Text 29"/>
          <p:cNvSpPr/>
          <p:nvPr/>
        </p:nvSpPr>
        <p:spPr>
          <a:xfrm>
            <a:off x="731520" y="566928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Business impact</a:t>
            </a:r>
            <a:endParaRPr lang="en-US" sz="1100" dirty="0"/>
          </a:p>
        </p:txBody>
      </p:sp>
      <p:sp>
        <p:nvSpPr>
          <p:cNvPr id="35" name="Text 30"/>
          <p:cNvSpPr/>
          <p:nvPr/>
        </p:nvSpPr>
        <p:spPr>
          <a:xfrm>
            <a:off x="2697480" y="5577840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app is published under the company's own verified account, ready for beta testers.</a:t>
            </a:r>
            <a:endParaRPr lang="en-US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6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var/folders/lw/rmylcyvd5rjfxk9g1z9rrm8w0000gq/T/showship-deck-hW3qWQ/trail_corn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3047695" cy="73152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40080" y="548640"/>
            <a:ext cx="118872" cy="118872"/>
          </a:xfrm>
          <a:prstGeom prst="ellipse">
            <a:avLst/>
          </a:prstGeom>
          <a:solidFill>
            <a:srgbClr val="6C4CF5"/>
          </a:solidFill>
          <a:ln/>
        </p:spPr>
      </p:sp>
      <p:sp>
        <p:nvSpPr>
          <p:cNvPr id="4" name="Text 1"/>
          <p:cNvSpPr/>
          <p:nvPr/>
        </p:nvSpPr>
        <p:spPr>
          <a:xfrm>
            <a:off x="841248" y="45720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6C4CF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ClinicBook · Progress Overview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40080" y="777240"/>
            <a:ext cx="9601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ClinicBook: Patient App &amp; Clinic Dashboard Progress</a:t>
            </a:r>
            <a:endParaRPr lang="en-US" sz="2800" dirty="0"/>
          </a:p>
        </p:txBody>
      </p:sp>
      <p:pic>
        <p:nvPicPr>
          <p:cNvPr id="6" name="Image 1" descr="/var/folders/lw/rmylcyvd5rjfxk9g1z9rrm8w0000gq/T/showship-deck-hW3qWQ/trail_m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0928" y="6492240"/>
            <a:ext cx="201168" cy="20116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66960" y="6473952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A98B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Shipped with </a:t>
            </a:r>
            <a:pPr indent="0" marL="0">
              <a:buNone/>
            </a:pPr>
            <a:r>
              <a:rPr lang="en-US" sz="11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Showship</a:t>
            </a:r>
            <a:endParaRPr lang="en-US" sz="1100" dirty="0"/>
          </a:p>
        </p:txBody>
      </p:sp>
      <p:sp>
        <p:nvSpPr>
          <p:cNvPr id="8" name="Text 4"/>
          <p:cNvSpPr/>
          <p:nvPr/>
        </p:nvSpPr>
        <p:spPr>
          <a:xfrm>
            <a:off x="11274552" y="6473952"/>
            <a:ext cx="274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9A98B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Shape 5"/>
          <p:cNvSpPr/>
          <p:nvPr/>
        </p:nvSpPr>
        <p:spPr>
          <a:xfrm>
            <a:off x="640080" y="1783080"/>
            <a:ext cx="4846320" cy="4434840"/>
          </a:xfrm>
          <a:prstGeom prst="roundRect">
            <a:avLst>
              <a:gd name="adj" fmla="val 4536"/>
            </a:avLst>
          </a:prstGeom>
          <a:solidFill>
            <a:srgbClr val="FFFFFF"/>
          </a:solidFill>
          <a:ln w="12700">
            <a:solidFill>
              <a:srgbClr val="CAEBEA"/>
            </a:solidFill>
            <a:prstDash val="solid"/>
          </a:ln>
          <a:effectLst>
            <a:outerShdw sx="100000" sy="100000" kx="0" ky="0" algn="bl" rotWithShape="0" blurRad="127000" dist="25400" dir="5400000">
              <a:srgbClr val="10A6A0">
                <a:alpha val="10000"/>
              </a:srgbClr>
            </a:outerShdw>
          </a:effectLst>
        </p:spPr>
      </p:sp>
      <p:sp>
        <p:nvSpPr>
          <p:cNvPr id="10" name="Shape 6"/>
          <p:cNvSpPr/>
          <p:nvPr/>
        </p:nvSpPr>
        <p:spPr>
          <a:xfrm>
            <a:off x="1371600" y="2606040"/>
            <a:ext cx="3383280" cy="3383280"/>
          </a:xfrm>
          <a:prstGeom prst="blockArc">
            <a:avLst>
              <a:gd name="adj1" fmla="val 10800000"/>
              <a:gd name="adj2" fmla="val 0"/>
              <a:gd name="adj3" fmla="val 11000"/>
            </a:avLst>
          </a:prstGeom>
          <a:solidFill>
            <a:srgbClr val="DBF2F1"/>
          </a:solidFill>
          <a:ln/>
        </p:spPr>
      </p:sp>
      <p:sp>
        <p:nvSpPr>
          <p:cNvPr id="11" name="Shape 7"/>
          <p:cNvSpPr/>
          <p:nvPr/>
        </p:nvSpPr>
        <p:spPr>
          <a:xfrm>
            <a:off x="1371600" y="2606040"/>
            <a:ext cx="3383280" cy="3383280"/>
          </a:xfrm>
          <a:prstGeom prst="blockArc">
            <a:avLst>
              <a:gd name="adj1" fmla="val 10800000"/>
              <a:gd name="adj2" fmla="val 17820000"/>
              <a:gd name="adj3" fmla="val 11000"/>
            </a:avLst>
          </a:prstGeom>
          <a:solidFill>
            <a:srgbClr val="10A6A0"/>
          </a:solidFill>
          <a:ln/>
        </p:spPr>
      </p:sp>
      <p:sp>
        <p:nvSpPr>
          <p:cNvPr id="12" name="Text 8"/>
          <p:cNvSpPr/>
          <p:nvPr/>
        </p:nvSpPr>
        <p:spPr>
          <a:xfrm>
            <a:off x="1371600" y="3200400"/>
            <a:ext cx="3383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65%</a:t>
            </a:r>
            <a:endParaRPr lang="en-US" sz="4800" dirty="0"/>
          </a:p>
        </p:txBody>
      </p:sp>
      <p:sp>
        <p:nvSpPr>
          <p:cNvPr id="13" name="Text 9"/>
          <p:cNvSpPr/>
          <p:nvPr/>
        </p:nvSpPr>
        <p:spPr>
          <a:xfrm>
            <a:off x="914400" y="4572000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Combined Progress</a:t>
            </a:r>
            <a:endParaRPr lang="en-US" sz="1700" dirty="0"/>
          </a:p>
        </p:txBody>
      </p:sp>
      <p:sp>
        <p:nvSpPr>
          <p:cNvPr id="14" name="Text 10"/>
          <p:cNvSpPr/>
          <p:nvPr/>
        </p:nvSpPr>
        <p:spPr>
          <a:xfrm>
            <a:off x="914400" y="498348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98B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Patient app + Clinic dashboard · 8 phases</a:t>
            </a:r>
            <a:endParaRPr lang="en-US" sz="1100" dirty="0"/>
          </a:p>
        </p:txBody>
      </p:sp>
      <p:sp>
        <p:nvSpPr>
          <p:cNvPr id="15" name="Text 11"/>
          <p:cNvSpPr/>
          <p:nvPr/>
        </p:nvSpPr>
        <p:spPr>
          <a:xfrm>
            <a:off x="914400" y="5669280"/>
            <a:ext cx="4297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9A98B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Progress = average completion of each track's four phases.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5760720" y="1783080"/>
            <a:ext cx="2756916" cy="2194560"/>
          </a:xfrm>
          <a:prstGeom prst="roundRect">
            <a:avLst>
              <a:gd name="adj" fmla="val 9167"/>
            </a:avLst>
          </a:prstGeom>
          <a:solidFill>
            <a:srgbClr val="FFFFFF"/>
          </a:solidFill>
          <a:ln w="12700">
            <a:solidFill>
              <a:srgbClr val="CAEBEA"/>
            </a:solidFill>
            <a:prstDash val="solid"/>
          </a:ln>
          <a:effectLst>
            <a:outerShdw sx="100000" sy="100000" kx="0" ky="0" algn="bl" rotWithShape="0" blurRad="127000" dist="25400" dir="5400000">
              <a:srgbClr val="10A6A0">
                <a:alpha val="10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6361938" y="2331720"/>
            <a:ext cx="1554480" cy="1554480"/>
          </a:xfrm>
          <a:prstGeom prst="blockArc">
            <a:avLst>
              <a:gd name="adj1" fmla="val 10800000"/>
              <a:gd name="adj2" fmla="val 0"/>
              <a:gd name="adj3" fmla="val 11000"/>
            </a:avLst>
          </a:prstGeom>
          <a:solidFill>
            <a:srgbClr val="DBF2F1"/>
          </a:solidFill>
          <a:ln/>
        </p:spPr>
      </p:sp>
      <p:sp>
        <p:nvSpPr>
          <p:cNvPr id="18" name="Shape 14"/>
          <p:cNvSpPr/>
          <p:nvPr/>
        </p:nvSpPr>
        <p:spPr>
          <a:xfrm>
            <a:off x="6361938" y="2331720"/>
            <a:ext cx="1554480" cy="1554480"/>
          </a:xfrm>
          <a:prstGeom prst="blockArc">
            <a:avLst>
              <a:gd name="adj1" fmla="val 10800000"/>
              <a:gd name="adj2" fmla="val 17280000"/>
              <a:gd name="adj3" fmla="val 11000"/>
            </a:avLst>
          </a:prstGeom>
          <a:solidFill>
            <a:srgbClr val="10A6A0"/>
          </a:solidFill>
          <a:ln/>
        </p:spPr>
      </p:sp>
      <p:sp>
        <p:nvSpPr>
          <p:cNvPr id="19" name="Text 15"/>
          <p:cNvSpPr/>
          <p:nvPr/>
        </p:nvSpPr>
        <p:spPr>
          <a:xfrm>
            <a:off x="6361938" y="25603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60%</a:t>
            </a:r>
            <a:endParaRPr lang="en-US" sz="2200" dirty="0"/>
          </a:p>
        </p:txBody>
      </p:sp>
      <p:sp>
        <p:nvSpPr>
          <p:cNvPr id="20" name="Text 16"/>
          <p:cNvSpPr/>
          <p:nvPr/>
        </p:nvSpPr>
        <p:spPr>
          <a:xfrm>
            <a:off x="5943600" y="3246120"/>
            <a:ext cx="239115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Patient App</a:t>
            </a:r>
            <a:endParaRPr lang="en-US" sz="1400" dirty="0"/>
          </a:p>
        </p:txBody>
      </p:sp>
      <p:sp>
        <p:nvSpPr>
          <p:cNvPr id="21" name="Text 17"/>
          <p:cNvSpPr/>
          <p:nvPr/>
        </p:nvSpPr>
        <p:spPr>
          <a:xfrm>
            <a:off x="5943600" y="3566160"/>
            <a:ext cx="23911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dirty="0">
                <a:solidFill>
                  <a:srgbClr val="9A98B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Owner: Leo Park @Leo</a:t>
            </a:r>
            <a:endParaRPr lang="en-US" sz="1100" dirty="0"/>
          </a:p>
        </p:txBody>
      </p:sp>
      <p:sp>
        <p:nvSpPr>
          <p:cNvPr id="22" name="Shape 18"/>
          <p:cNvSpPr/>
          <p:nvPr/>
        </p:nvSpPr>
        <p:spPr>
          <a:xfrm>
            <a:off x="8791956" y="1783080"/>
            <a:ext cx="2756916" cy="2194560"/>
          </a:xfrm>
          <a:prstGeom prst="roundRect">
            <a:avLst>
              <a:gd name="adj" fmla="val 9167"/>
            </a:avLst>
          </a:prstGeom>
          <a:solidFill>
            <a:srgbClr val="FFFFFF"/>
          </a:solidFill>
          <a:ln w="12700">
            <a:solidFill>
              <a:srgbClr val="CAE2E1"/>
            </a:solidFill>
            <a:prstDash val="solid"/>
          </a:ln>
          <a:effectLst>
            <a:outerShdw sx="100000" sy="100000" kx="0" ky="0" algn="bl" rotWithShape="0" blurRad="127000" dist="25400" dir="5400000">
              <a:srgbClr val="0C7D78">
                <a:alpha val="10000"/>
              </a:srgbClr>
            </a:outerShdw>
          </a:effectLst>
        </p:spPr>
      </p:sp>
      <p:sp>
        <p:nvSpPr>
          <p:cNvPr id="23" name="Shape 19"/>
          <p:cNvSpPr/>
          <p:nvPr/>
        </p:nvSpPr>
        <p:spPr>
          <a:xfrm>
            <a:off x="9393174" y="2331720"/>
            <a:ext cx="1554480" cy="1554480"/>
          </a:xfrm>
          <a:prstGeom prst="blockArc">
            <a:avLst>
              <a:gd name="adj1" fmla="val 10800000"/>
              <a:gd name="adj2" fmla="val 0"/>
              <a:gd name="adj3" fmla="val 11000"/>
            </a:avLst>
          </a:prstGeom>
          <a:solidFill>
            <a:srgbClr val="DBECEB"/>
          </a:solidFill>
          <a:ln/>
        </p:spPr>
      </p:sp>
      <p:sp>
        <p:nvSpPr>
          <p:cNvPr id="24" name="Shape 20"/>
          <p:cNvSpPr/>
          <p:nvPr/>
        </p:nvSpPr>
        <p:spPr>
          <a:xfrm>
            <a:off x="9393174" y="2331720"/>
            <a:ext cx="1554480" cy="1554480"/>
          </a:xfrm>
          <a:prstGeom prst="blockArc">
            <a:avLst>
              <a:gd name="adj1" fmla="val 10800000"/>
              <a:gd name="adj2" fmla="val 18360000"/>
              <a:gd name="adj3" fmla="val 11000"/>
            </a:avLst>
          </a:prstGeom>
          <a:solidFill>
            <a:srgbClr val="0C7D78"/>
          </a:solidFill>
          <a:ln/>
        </p:spPr>
      </p:sp>
      <p:sp>
        <p:nvSpPr>
          <p:cNvPr id="25" name="Text 21"/>
          <p:cNvSpPr/>
          <p:nvPr/>
        </p:nvSpPr>
        <p:spPr>
          <a:xfrm>
            <a:off x="9393174" y="25603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70%</a:t>
            </a:r>
            <a:endParaRPr lang="en-US" sz="2200" dirty="0"/>
          </a:p>
        </p:txBody>
      </p:sp>
      <p:sp>
        <p:nvSpPr>
          <p:cNvPr id="26" name="Text 22"/>
          <p:cNvSpPr/>
          <p:nvPr/>
        </p:nvSpPr>
        <p:spPr>
          <a:xfrm>
            <a:off x="8974836" y="3246120"/>
            <a:ext cx="239115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Clinic Dashboard</a:t>
            </a:r>
            <a:endParaRPr lang="en-US" sz="1400" dirty="0"/>
          </a:p>
        </p:txBody>
      </p:sp>
      <p:sp>
        <p:nvSpPr>
          <p:cNvPr id="27" name="Text 23"/>
          <p:cNvSpPr/>
          <p:nvPr/>
        </p:nvSpPr>
        <p:spPr>
          <a:xfrm>
            <a:off x="8974836" y="3566160"/>
            <a:ext cx="23911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dirty="0">
                <a:solidFill>
                  <a:srgbClr val="9A98B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Owner: Nina Rao @Nina</a:t>
            </a:r>
            <a:endParaRPr lang="en-US" sz="1100" dirty="0"/>
          </a:p>
        </p:txBody>
      </p:sp>
      <p:sp>
        <p:nvSpPr>
          <p:cNvPr id="28" name="Shape 24"/>
          <p:cNvSpPr/>
          <p:nvPr/>
        </p:nvSpPr>
        <p:spPr>
          <a:xfrm>
            <a:off x="5760720" y="4251960"/>
            <a:ext cx="5788152" cy="1965960"/>
          </a:xfrm>
          <a:prstGeom prst="roundRect">
            <a:avLst>
              <a:gd name="adj" fmla="val 10233"/>
            </a:avLst>
          </a:prstGeom>
          <a:solidFill>
            <a:srgbClr val="FFFFFF"/>
          </a:solidFill>
          <a:ln w="12700">
            <a:solidFill>
              <a:srgbClr val="CAEBEA"/>
            </a:solidFill>
            <a:prstDash val="solid"/>
          </a:ln>
          <a:effectLst>
            <a:outerShdw sx="100000" sy="100000" kx="0" ky="0" algn="bl" rotWithShape="0" blurRad="127000" dist="25400" dir="5400000">
              <a:srgbClr val="10A6A0">
                <a:alpha val="10000"/>
              </a:srgbClr>
            </a:outerShdw>
          </a:effectLst>
        </p:spPr>
      </p:sp>
      <p:sp>
        <p:nvSpPr>
          <p:cNvPr id="29" name="Text 25"/>
          <p:cNvSpPr/>
          <p:nvPr/>
        </p:nvSpPr>
        <p:spPr>
          <a:xfrm>
            <a:off x="6035040" y="443484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A98B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Phases</a:t>
            </a:r>
            <a:endParaRPr lang="en-US" sz="1100" dirty="0"/>
          </a:p>
        </p:txBody>
      </p:sp>
      <p:sp>
        <p:nvSpPr>
          <p:cNvPr id="30" name="Shape 26"/>
          <p:cNvSpPr/>
          <p:nvPr/>
        </p:nvSpPr>
        <p:spPr>
          <a:xfrm>
            <a:off x="6035040" y="4800600"/>
            <a:ext cx="457200" cy="457200"/>
          </a:xfrm>
          <a:prstGeom prst="roundRect">
            <a:avLst>
              <a:gd name="adj" fmla="val 20000"/>
            </a:avLst>
          </a:prstGeom>
          <a:solidFill>
            <a:srgbClr val="10A6A0"/>
          </a:solidFill>
          <a:ln/>
        </p:spPr>
      </p:sp>
      <p:sp>
        <p:nvSpPr>
          <p:cNvPr id="31" name="Shape 27"/>
          <p:cNvSpPr/>
          <p:nvPr/>
        </p:nvSpPr>
        <p:spPr>
          <a:xfrm>
            <a:off x="6583680" y="4800600"/>
            <a:ext cx="457200" cy="457200"/>
          </a:xfrm>
          <a:prstGeom prst="roundRect">
            <a:avLst>
              <a:gd name="adj" fmla="val 20000"/>
            </a:avLst>
          </a:prstGeom>
          <a:solidFill>
            <a:srgbClr val="10A6A0"/>
          </a:solidFill>
          <a:ln/>
        </p:spPr>
      </p:sp>
      <p:sp>
        <p:nvSpPr>
          <p:cNvPr id="32" name="Shape 28"/>
          <p:cNvSpPr/>
          <p:nvPr/>
        </p:nvSpPr>
        <p:spPr>
          <a:xfrm>
            <a:off x="7132320" y="4800600"/>
            <a:ext cx="457200" cy="457200"/>
          </a:xfrm>
          <a:prstGeom prst="roundRect">
            <a:avLst>
              <a:gd name="adj" fmla="val 20000"/>
            </a:avLst>
          </a:prstGeom>
          <a:solidFill>
            <a:srgbClr val="10A6A0"/>
          </a:solidFill>
          <a:ln/>
        </p:spPr>
      </p:sp>
      <p:sp>
        <p:nvSpPr>
          <p:cNvPr id="33" name="Shape 29"/>
          <p:cNvSpPr/>
          <p:nvPr/>
        </p:nvSpPr>
        <p:spPr>
          <a:xfrm>
            <a:off x="7680960" y="4800600"/>
            <a:ext cx="457200" cy="457200"/>
          </a:xfrm>
          <a:prstGeom prst="roundRect">
            <a:avLst>
              <a:gd name="adj" fmla="val 20000"/>
            </a:avLst>
          </a:prstGeom>
          <a:solidFill>
            <a:srgbClr val="10A6A0"/>
          </a:solidFill>
          <a:ln/>
        </p:spPr>
      </p:sp>
      <p:sp>
        <p:nvSpPr>
          <p:cNvPr id="34" name="Shape 30"/>
          <p:cNvSpPr/>
          <p:nvPr/>
        </p:nvSpPr>
        <p:spPr>
          <a:xfrm>
            <a:off x="8229600" y="4800600"/>
            <a:ext cx="457200" cy="457200"/>
          </a:xfrm>
          <a:prstGeom prst="roundRect">
            <a:avLst>
              <a:gd name="adj" fmla="val 20000"/>
            </a:avLst>
          </a:prstGeom>
          <a:solidFill>
            <a:srgbClr val="9FDBD9"/>
          </a:solidFill>
          <a:ln/>
        </p:spPr>
      </p:sp>
      <p:sp>
        <p:nvSpPr>
          <p:cNvPr id="35" name="Shape 31"/>
          <p:cNvSpPr/>
          <p:nvPr/>
        </p:nvSpPr>
        <p:spPr>
          <a:xfrm>
            <a:off x="8778240" y="4800600"/>
            <a:ext cx="457200" cy="457200"/>
          </a:xfrm>
          <a:prstGeom prst="roundRect">
            <a:avLst>
              <a:gd name="adj" fmla="val 20000"/>
            </a:avLst>
          </a:prstGeom>
          <a:solidFill>
            <a:srgbClr val="9FDBD9"/>
          </a:solidFill>
          <a:ln/>
        </p:spPr>
      </p:sp>
      <p:sp>
        <p:nvSpPr>
          <p:cNvPr id="36" name="Shape 32"/>
          <p:cNvSpPr/>
          <p:nvPr/>
        </p:nvSpPr>
        <p:spPr>
          <a:xfrm>
            <a:off x="9326880" y="4800600"/>
            <a:ext cx="457200" cy="457200"/>
          </a:xfrm>
          <a:prstGeom prst="roundRect">
            <a:avLst>
              <a:gd name="adj" fmla="val 20000"/>
            </a:avLst>
          </a:prstGeom>
          <a:solidFill>
            <a:srgbClr val="ECEAF5"/>
          </a:solidFill>
          <a:ln w="12700">
            <a:solidFill>
              <a:srgbClr val="C9C6D8"/>
            </a:solidFill>
            <a:prstDash val="dash"/>
          </a:ln>
        </p:spPr>
      </p:sp>
      <p:sp>
        <p:nvSpPr>
          <p:cNvPr id="37" name="Shape 33"/>
          <p:cNvSpPr/>
          <p:nvPr/>
        </p:nvSpPr>
        <p:spPr>
          <a:xfrm>
            <a:off x="9875520" y="4800600"/>
            <a:ext cx="457200" cy="457200"/>
          </a:xfrm>
          <a:prstGeom prst="roundRect">
            <a:avLst>
              <a:gd name="adj" fmla="val 20000"/>
            </a:avLst>
          </a:prstGeom>
          <a:solidFill>
            <a:srgbClr val="ECEAF5"/>
          </a:solidFill>
          <a:ln w="12700">
            <a:solidFill>
              <a:srgbClr val="C9C6D8"/>
            </a:solidFill>
            <a:prstDash val="dash"/>
          </a:ln>
        </p:spPr>
      </p:sp>
      <p:sp>
        <p:nvSpPr>
          <p:cNvPr id="38" name="Shape 34"/>
          <p:cNvSpPr/>
          <p:nvPr/>
        </p:nvSpPr>
        <p:spPr>
          <a:xfrm>
            <a:off x="6035040" y="5550408"/>
            <a:ext cx="128016" cy="128016"/>
          </a:xfrm>
          <a:prstGeom prst="ellipse">
            <a:avLst/>
          </a:prstGeom>
          <a:solidFill>
            <a:srgbClr val="10A6A0"/>
          </a:solidFill>
          <a:ln/>
        </p:spPr>
      </p:sp>
      <p:sp>
        <p:nvSpPr>
          <p:cNvPr id="39" name="Text 35"/>
          <p:cNvSpPr/>
          <p:nvPr/>
        </p:nvSpPr>
        <p:spPr>
          <a:xfrm>
            <a:off x="6236208" y="5394960"/>
            <a:ext cx="151790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</a:t>
            </a:r>
            <a:endParaRPr lang="en-US" sz="2000" dirty="0"/>
          </a:p>
          <a:p>
            <a:pPr indent="0" marL="0">
              <a:buNone/>
            </a:pPr>
            <a:r>
              <a:rPr lang="en-US" sz="1100" dirty="0">
                <a:solidFill>
                  <a:srgbClr val="55536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Phases Completed</a:t>
            </a:r>
            <a:endParaRPr lang="en-US" sz="2000" dirty="0"/>
          </a:p>
        </p:txBody>
      </p:sp>
      <p:sp>
        <p:nvSpPr>
          <p:cNvPr id="40" name="Shape 36"/>
          <p:cNvSpPr/>
          <p:nvPr/>
        </p:nvSpPr>
        <p:spPr>
          <a:xfrm>
            <a:off x="7781544" y="5550408"/>
            <a:ext cx="128016" cy="128016"/>
          </a:xfrm>
          <a:prstGeom prst="ellipse">
            <a:avLst/>
          </a:prstGeom>
          <a:solidFill>
            <a:srgbClr val="9FDBD9"/>
          </a:solidFill>
          <a:ln/>
        </p:spPr>
      </p:sp>
      <p:sp>
        <p:nvSpPr>
          <p:cNvPr id="41" name="Text 37"/>
          <p:cNvSpPr/>
          <p:nvPr/>
        </p:nvSpPr>
        <p:spPr>
          <a:xfrm>
            <a:off x="7982712" y="5394960"/>
            <a:ext cx="151790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2000" dirty="0"/>
          </a:p>
          <a:p>
            <a:pPr indent="0" marL="0">
              <a:buNone/>
            </a:pPr>
            <a:r>
              <a:rPr lang="en-US" sz="1100" dirty="0">
                <a:solidFill>
                  <a:srgbClr val="55536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Phases In Progress</a:t>
            </a:r>
            <a:endParaRPr lang="en-US" sz="2000" dirty="0"/>
          </a:p>
        </p:txBody>
      </p:sp>
      <p:sp>
        <p:nvSpPr>
          <p:cNvPr id="42" name="Shape 38"/>
          <p:cNvSpPr/>
          <p:nvPr/>
        </p:nvSpPr>
        <p:spPr>
          <a:xfrm>
            <a:off x="9528048" y="5550408"/>
            <a:ext cx="128016" cy="128016"/>
          </a:xfrm>
          <a:prstGeom prst="ellipse">
            <a:avLst/>
          </a:prstGeom>
          <a:solidFill>
            <a:srgbClr val="C9C6D8"/>
          </a:solidFill>
          <a:ln/>
        </p:spPr>
      </p:sp>
      <p:sp>
        <p:nvSpPr>
          <p:cNvPr id="43" name="Text 39"/>
          <p:cNvSpPr/>
          <p:nvPr/>
        </p:nvSpPr>
        <p:spPr>
          <a:xfrm>
            <a:off x="9729216" y="5394960"/>
            <a:ext cx="151790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2000" dirty="0"/>
          </a:p>
          <a:p>
            <a:pPr indent="0" marL="0">
              <a:buNone/>
            </a:pPr>
            <a:r>
              <a:rPr lang="en-US" sz="1100" dirty="0">
                <a:solidFill>
                  <a:srgbClr val="55536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Phases Not Started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6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var/folders/lw/rmylcyvd5rjfxk9g1z9rrm8w0000gq/T/showship-deck-hW3qWQ/trail_corn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3047695" cy="73152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40080" y="548640"/>
            <a:ext cx="118872" cy="118872"/>
          </a:xfrm>
          <a:prstGeom prst="ellipse">
            <a:avLst/>
          </a:prstGeom>
          <a:solidFill>
            <a:srgbClr val="6C4CF5"/>
          </a:solidFill>
          <a:ln/>
        </p:spPr>
      </p:sp>
      <p:sp>
        <p:nvSpPr>
          <p:cNvPr id="4" name="Text 1"/>
          <p:cNvSpPr/>
          <p:nvPr/>
        </p:nvSpPr>
        <p:spPr>
          <a:xfrm>
            <a:off x="841248" y="45720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6C4CF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ClinicBook · Phase Breakdown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40080" y="777240"/>
            <a:ext cx="9601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ClinicBook: Status of Each Phase</a:t>
            </a:r>
            <a:endParaRPr lang="en-US" sz="2800" dirty="0"/>
          </a:p>
        </p:txBody>
      </p:sp>
      <p:pic>
        <p:nvPicPr>
          <p:cNvPr id="6" name="Image 1" descr="/var/folders/lw/rmylcyvd5rjfxk9g1z9rrm8w0000gq/T/showship-deck-hW3qWQ/trail_m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0928" y="6492240"/>
            <a:ext cx="201168" cy="20116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66960" y="6473952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A98B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Shipped with </a:t>
            </a:r>
            <a:pPr indent="0" marL="0">
              <a:buNone/>
            </a:pPr>
            <a:r>
              <a:rPr lang="en-US" sz="11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Showship</a:t>
            </a:r>
            <a:endParaRPr lang="en-US" sz="1100" dirty="0"/>
          </a:p>
        </p:txBody>
      </p:sp>
      <p:sp>
        <p:nvSpPr>
          <p:cNvPr id="8" name="Text 4"/>
          <p:cNvSpPr/>
          <p:nvPr/>
        </p:nvSpPr>
        <p:spPr>
          <a:xfrm>
            <a:off x="11274552" y="6473952"/>
            <a:ext cx="274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9A98B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Shape 5"/>
          <p:cNvSpPr/>
          <p:nvPr/>
        </p:nvSpPr>
        <p:spPr>
          <a:xfrm>
            <a:off x="640080" y="1783080"/>
            <a:ext cx="10908792" cy="2125980"/>
          </a:xfrm>
          <a:prstGeom prst="roundRect">
            <a:avLst>
              <a:gd name="adj" fmla="val 9462"/>
            </a:avLst>
          </a:prstGeom>
          <a:solidFill>
            <a:srgbClr val="FFFFFF"/>
          </a:solidFill>
          <a:ln w="12700">
            <a:solidFill>
              <a:srgbClr val="CAEBEA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914400" y="2084832"/>
            <a:ext cx="146304" cy="146304"/>
          </a:xfrm>
          <a:prstGeom prst="ellipse">
            <a:avLst/>
          </a:prstGeom>
          <a:solidFill>
            <a:srgbClr val="10A6A0"/>
          </a:solidFill>
          <a:ln/>
        </p:spPr>
      </p:sp>
      <p:sp>
        <p:nvSpPr>
          <p:cNvPr id="11" name="Text 7"/>
          <p:cNvSpPr/>
          <p:nvPr/>
        </p:nvSpPr>
        <p:spPr>
          <a:xfrm>
            <a:off x="1143000" y="196596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Patient App</a:t>
            </a:r>
            <a:endParaRPr lang="en-US" sz="1700" dirty="0"/>
          </a:p>
        </p:txBody>
      </p:sp>
      <p:sp>
        <p:nvSpPr>
          <p:cNvPr id="12" name="Text 8"/>
          <p:cNvSpPr/>
          <p:nvPr/>
        </p:nvSpPr>
        <p:spPr>
          <a:xfrm>
            <a:off x="1143000" y="231343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A98B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Leo Park @Leo</a:t>
            </a:r>
            <a:endParaRPr lang="en-US" sz="1100" dirty="0"/>
          </a:p>
        </p:txBody>
      </p:sp>
      <p:sp>
        <p:nvSpPr>
          <p:cNvPr id="13" name="Text 9"/>
          <p:cNvSpPr/>
          <p:nvPr/>
        </p:nvSpPr>
        <p:spPr>
          <a:xfrm>
            <a:off x="8778240" y="1920240"/>
            <a:ext cx="2514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3000" b="1" dirty="0">
                <a:solidFill>
                  <a:srgbClr val="10A6A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60%</a:t>
            </a:r>
            <a:pPr algn="r" indent="0" marL="0">
              <a:buNone/>
            </a:pPr>
            <a:r>
              <a:rPr lang="en-US" sz="1100" dirty="0">
                <a:solidFill>
                  <a:srgbClr val="9A98B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 track</a:t>
            </a:r>
            <a:endParaRPr lang="en-US" sz="3000" dirty="0"/>
          </a:p>
        </p:txBody>
      </p:sp>
      <p:sp>
        <p:nvSpPr>
          <p:cNvPr id="14" name="Shape 10"/>
          <p:cNvSpPr/>
          <p:nvPr/>
        </p:nvSpPr>
        <p:spPr>
          <a:xfrm>
            <a:off x="914400" y="2743200"/>
            <a:ext cx="2535174" cy="384048"/>
          </a:xfrm>
          <a:prstGeom prst="roundRect">
            <a:avLst>
              <a:gd name="adj" fmla="val 50000"/>
            </a:avLst>
          </a:prstGeom>
          <a:solidFill>
            <a:srgbClr val="D4EFEE"/>
          </a:solidFill>
          <a:ln/>
        </p:spPr>
      </p:sp>
      <p:sp>
        <p:nvSpPr>
          <p:cNvPr id="15" name="Shape 11"/>
          <p:cNvSpPr/>
          <p:nvPr/>
        </p:nvSpPr>
        <p:spPr>
          <a:xfrm>
            <a:off x="914400" y="2743200"/>
            <a:ext cx="2535174" cy="384048"/>
          </a:xfrm>
          <a:prstGeom prst="roundRect">
            <a:avLst>
              <a:gd name="adj" fmla="val 50000"/>
            </a:avLst>
          </a:prstGeom>
          <a:solidFill>
            <a:srgbClr val="10A6A0"/>
          </a:solidFill>
          <a:ln/>
        </p:spPr>
      </p:sp>
      <p:sp>
        <p:nvSpPr>
          <p:cNvPr id="16" name="Text 12"/>
          <p:cNvSpPr/>
          <p:nvPr/>
        </p:nvSpPr>
        <p:spPr>
          <a:xfrm>
            <a:off x="1024128" y="2743200"/>
            <a:ext cx="231571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✓  100%</a:t>
            </a:r>
            <a:endParaRPr lang="en-US" sz="1100" dirty="0"/>
          </a:p>
        </p:txBody>
      </p:sp>
      <p:sp>
        <p:nvSpPr>
          <p:cNvPr id="17" name="Text 13"/>
          <p:cNvSpPr/>
          <p:nvPr/>
        </p:nvSpPr>
        <p:spPr>
          <a:xfrm>
            <a:off x="914400" y="3200400"/>
            <a:ext cx="253517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P1 · Accounts &amp; Sign-in</a:t>
            </a:r>
            <a:endParaRPr lang="en-US" sz="1100" dirty="0"/>
          </a:p>
        </p:txBody>
      </p:sp>
      <p:sp>
        <p:nvSpPr>
          <p:cNvPr id="18" name="Shape 14"/>
          <p:cNvSpPr/>
          <p:nvPr/>
        </p:nvSpPr>
        <p:spPr>
          <a:xfrm>
            <a:off x="3522726" y="2743200"/>
            <a:ext cx="2535174" cy="384048"/>
          </a:xfrm>
          <a:prstGeom prst="roundRect">
            <a:avLst>
              <a:gd name="adj" fmla="val 50000"/>
            </a:avLst>
          </a:prstGeom>
          <a:solidFill>
            <a:srgbClr val="D4EFEE"/>
          </a:solidFill>
          <a:ln/>
        </p:spPr>
      </p:sp>
      <p:sp>
        <p:nvSpPr>
          <p:cNvPr id="19" name="Shape 15"/>
          <p:cNvSpPr/>
          <p:nvPr/>
        </p:nvSpPr>
        <p:spPr>
          <a:xfrm>
            <a:off x="3522726" y="2743200"/>
            <a:ext cx="2535174" cy="384048"/>
          </a:xfrm>
          <a:prstGeom prst="roundRect">
            <a:avLst>
              <a:gd name="adj" fmla="val 50000"/>
            </a:avLst>
          </a:prstGeom>
          <a:solidFill>
            <a:srgbClr val="10A6A0"/>
          </a:solidFill>
          <a:ln/>
        </p:spPr>
      </p:sp>
      <p:sp>
        <p:nvSpPr>
          <p:cNvPr id="20" name="Text 16"/>
          <p:cNvSpPr/>
          <p:nvPr/>
        </p:nvSpPr>
        <p:spPr>
          <a:xfrm>
            <a:off x="3632454" y="2743200"/>
            <a:ext cx="231571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✓  100%</a:t>
            </a:r>
            <a:endParaRPr lang="en-US" sz="1100" dirty="0"/>
          </a:p>
        </p:txBody>
      </p:sp>
      <p:sp>
        <p:nvSpPr>
          <p:cNvPr id="21" name="Text 17"/>
          <p:cNvSpPr/>
          <p:nvPr/>
        </p:nvSpPr>
        <p:spPr>
          <a:xfrm>
            <a:off x="3522726" y="3200400"/>
            <a:ext cx="253517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P2 · Clinic Search &amp; Maps</a:t>
            </a:r>
            <a:endParaRPr lang="en-US" sz="1100" dirty="0"/>
          </a:p>
        </p:txBody>
      </p:sp>
      <p:sp>
        <p:nvSpPr>
          <p:cNvPr id="22" name="Shape 18"/>
          <p:cNvSpPr/>
          <p:nvPr/>
        </p:nvSpPr>
        <p:spPr>
          <a:xfrm>
            <a:off x="6131052" y="2743200"/>
            <a:ext cx="2535174" cy="384048"/>
          </a:xfrm>
          <a:prstGeom prst="roundRect">
            <a:avLst>
              <a:gd name="adj" fmla="val 50000"/>
            </a:avLst>
          </a:prstGeom>
          <a:solidFill>
            <a:srgbClr val="D4EFEE"/>
          </a:solidFill>
          <a:ln/>
        </p:spPr>
      </p:sp>
      <p:sp>
        <p:nvSpPr>
          <p:cNvPr id="23" name="Shape 19"/>
          <p:cNvSpPr/>
          <p:nvPr/>
        </p:nvSpPr>
        <p:spPr>
          <a:xfrm>
            <a:off x="6131052" y="2743200"/>
            <a:ext cx="1014070" cy="384048"/>
          </a:xfrm>
          <a:prstGeom prst="roundRect">
            <a:avLst>
              <a:gd name="adj" fmla="val 50000"/>
            </a:avLst>
          </a:prstGeom>
          <a:solidFill>
            <a:srgbClr val="10A6A0"/>
          </a:solidFill>
          <a:ln/>
        </p:spPr>
      </p:sp>
      <p:sp>
        <p:nvSpPr>
          <p:cNvPr id="24" name="Text 20"/>
          <p:cNvSpPr/>
          <p:nvPr/>
        </p:nvSpPr>
        <p:spPr>
          <a:xfrm>
            <a:off x="7218274" y="2743200"/>
            <a:ext cx="231571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0A6A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40%</a:t>
            </a:r>
            <a:endParaRPr lang="en-US" sz="1100" dirty="0"/>
          </a:p>
        </p:txBody>
      </p:sp>
      <p:sp>
        <p:nvSpPr>
          <p:cNvPr id="25" name="Text 21"/>
          <p:cNvSpPr/>
          <p:nvPr/>
        </p:nvSpPr>
        <p:spPr>
          <a:xfrm>
            <a:off x="6131052" y="3200400"/>
            <a:ext cx="253517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P3 · Booking Calendar</a:t>
            </a:r>
            <a:endParaRPr lang="en-US" sz="1100" dirty="0"/>
          </a:p>
        </p:txBody>
      </p:sp>
      <p:sp>
        <p:nvSpPr>
          <p:cNvPr id="26" name="Shape 22"/>
          <p:cNvSpPr/>
          <p:nvPr/>
        </p:nvSpPr>
        <p:spPr>
          <a:xfrm>
            <a:off x="8739378" y="2743200"/>
            <a:ext cx="2535174" cy="384048"/>
          </a:xfrm>
          <a:prstGeom prst="roundRect">
            <a:avLst>
              <a:gd name="adj" fmla="val 50000"/>
            </a:avLst>
          </a:prstGeom>
          <a:solidFill>
            <a:srgbClr val="F1F0F6"/>
          </a:solidFill>
          <a:ln w="12700">
            <a:solidFill>
              <a:srgbClr val="C9C6D8"/>
            </a:solidFill>
            <a:prstDash val="dash"/>
          </a:ln>
        </p:spPr>
      </p:sp>
      <p:sp>
        <p:nvSpPr>
          <p:cNvPr id="27" name="Text 23"/>
          <p:cNvSpPr/>
          <p:nvPr/>
        </p:nvSpPr>
        <p:spPr>
          <a:xfrm>
            <a:off x="8849106" y="2743200"/>
            <a:ext cx="231571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A98B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Not started</a:t>
            </a:r>
            <a:endParaRPr lang="en-US" sz="1100" dirty="0"/>
          </a:p>
        </p:txBody>
      </p:sp>
      <p:sp>
        <p:nvSpPr>
          <p:cNvPr id="28" name="Text 24"/>
          <p:cNvSpPr/>
          <p:nvPr/>
        </p:nvSpPr>
        <p:spPr>
          <a:xfrm>
            <a:off x="8739378" y="3200400"/>
            <a:ext cx="253517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9A98B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P4 · Payments &amp; Receipts</a:t>
            </a:r>
            <a:endParaRPr lang="en-US" sz="1100" dirty="0"/>
          </a:p>
        </p:txBody>
      </p:sp>
      <p:sp>
        <p:nvSpPr>
          <p:cNvPr id="29" name="Text 25"/>
          <p:cNvSpPr/>
          <p:nvPr/>
        </p:nvSpPr>
        <p:spPr>
          <a:xfrm>
            <a:off x="914400" y="3497580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5536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Booking calendar underway; payments are next.</a:t>
            </a:r>
            <a:endParaRPr lang="en-US" sz="1100" dirty="0"/>
          </a:p>
        </p:txBody>
      </p:sp>
      <p:sp>
        <p:nvSpPr>
          <p:cNvPr id="30" name="Shape 26"/>
          <p:cNvSpPr/>
          <p:nvPr/>
        </p:nvSpPr>
        <p:spPr>
          <a:xfrm>
            <a:off x="640080" y="4183380"/>
            <a:ext cx="10908792" cy="2125980"/>
          </a:xfrm>
          <a:prstGeom prst="roundRect">
            <a:avLst>
              <a:gd name="adj" fmla="val 9462"/>
            </a:avLst>
          </a:prstGeom>
          <a:solidFill>
            <a:srgbClr val="FFFFFF"/>
          </a:solidFill>
          <a:ln w="12700">
            <a:solidFill>
              <a:srgbClr val="C9E0E0"/>
            </a:solidFill>
            <a:prstDash val="solid"/>
          </a:ln>
        </p:spPr>
      </p:sp>
      <p:sp>
        <p:nvSpPr>
          <p:cNvPr id="31" name="Shape 27"/>
          <p:cNvSpPr/>
          <p:nvPr/>
        </p:nvSpPr>
        <p:spPr>
          <a:xfrm>
            <a:off x="914400" y="4485132"/>
            <a:ext cx="146304" cy="146304"/>
          </a:xfrm>
          <a:prstGeom prst="ellipse">
            <a:avLst/>
          </a:prstGeom>
          <a:solidFill>
            <a:srgbClr val="0B7470"/>
          </a:solidFill>
          <a:ln/>
        </p:spPr>
      </p:sp>
      <p:sp>
        <p:nvSpPr>
          <p:cNvPr id="32" name="Text 28"/>
          <p:cNvSpPr/>
          <p:nvPr/>
        </p:nvSpPr>
        <p:spPr>
          <a:xfrm>
            <a:off x="1143000" y="436626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Clinic Dashboard</a:t>
            </a:r>
            <a:endParaRPr lang="en-US" sz="1700" dirty="0"/>
          </a:p>
        </p:txBody>
      </p:sp>
      <p:sp>
        <p:nvSpPr>
          <p:cNvPr id="33" name="Text 29"/>
          <p:cNvSpPr/>
          <p:nvPr/>
        </p:nvSpPr>
        <p:spPr>
          <a:xfrm>
            <a:off x="1143000" y="471373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A98B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Nina Rao @Nina</a:t>
            </a:r>
            <a:endParaRPr lang="en-US" sz="1100" dirty="0"/>
          </a:p>
        </p:txBody>
      </p:sp>
      <p:sp>
        <p:nvSpPr>
          <p:cNvPr id="34" name="Text 30"/>
          <p:cNvSpPr/>
          <p:nvPr/>
        </p:nvSpPr>
        <p:spPr>
          <a:xfrm>
            <a:off x="8778240" y="4320540"/>
            <a:ext cx="2514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3000" b="1" dirty="0">
                <a:solidFill>
                  <a:srgbClr val="0B747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70%</a:t>
            </a:r>
            <a:pPr algn="r" indent="0" marL="0">
              <a:buNone/>
            </a:pPr>
            <a:r>
              <a:rPr lang="en-US" sz="1100" dirty="0">
                <a:solidFill>
                  <a:srgbClr val="9A98B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 track</a:t>
            </a:r>
            <a:endParaRPr lang="en-US" sz="3000" dirty="0"/>
          </a:p>
        </p:txBody>
      </p:sp>
      <p:sp>
        <p:nvSpPr>
          <p:cNvPr id="35" name="Shape 31"/>
          <p:cNvSpPr/>
          <p:nvPr/>
        </p:nvSpPr>
        <p:spPr>
          <a:xfrm>
            <a:off x="914400" y="5143500"/>
            <a:ext cx="2535174" cy="384048"/>
          </a:xfrm>
          <a:prstGeom prst="roundRect">
            <a:avLst>
              <a:gd name="adj" fmla="val 50000"/>
            </a:avLst>
          </a:prstGeom>
          <a:solidFill>
            <a:srgbClr val="D3E6E5"/>
          </a:solidFill>
          <a:ln/>
        </p:spPr>
      </p:sp>
      <p:sp>
        <p:nvSpPr>
          <p:cNvPr id="36" name="Shape 32"/>
          <p:cNvSpPr/>
          <p:nvPr/>
        </p:nvSpPr>
        <p:spPr>
          <a:xfrm>
            <a:off x="914400" y="5143500"/>
            <a:ext cx="2535174" cy="384048"/>
          </a:xfrm>
          <a:prstGeom prst="roundRect">
            <a:avLst>
              <a:gd name="adj" fmla="val 50000"/>
            </a:avLst>
          </a:prstGeom>
          <a:solidFill>
            <a:srgbClr val="0B7470"/>
          </a:solidFill>
          <a:ln/>
        </p:spPr>
      </p:sp>
      <p:sp>
        <p:nvSpPr>
          <p:cNvPr id="37" name="Text 33"/>
          <p:cNvSpPr/>
          <p:nvPr/>
        </p:nvSpPr>
        <p:spPr>
          <a:xfrm>
            <a:off x="1024128" y="5143500"/>
            <a:ext cx="231571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✓  100%</a:t>
            </a:r>
            <a:endParaRPr lang="en-US" sz="1100" dirty="0"/>
          </a:p>
        </p:txBody>
      </p:sp>
      <p:sp>
        <p:nvSpPr>
          <p:cNvPr id="38" name="Text 34"/>
          <p:cNvSpPr/>
          <p:nvPr/>
        </p:nvSpPr>
        <p:spPr>
          <a:xfrm>
            <a:off x="914400" y="5600700"/>
            <a:ext cx="253517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P1 · Clinic Onboarding</a:t>
            </a:r>
            <a:endParaRPr lang="en-US" sz="1100" dirty="0"/>
          </a:p>
        </p:txBody>
      </p:sp>
      <p:sp>
        <p:nvSpPr>
          <p:cNvPr id="39" name="Shape 35"/>
          <p:cNvSpPr/>
          <p:nvPr/>
        </p:nvSpPr>
        <p:spPr>
          <a:xfrm>
            <a:off x="3522726" y="5143500"/>
            <a:ext cx="2535174" cy="384048"/>
          </a:xfrm>
          <a:prstGeom prst="roundRect">
            <a:avLst>
              <a:gd name="adj" fmla="val 50000"/>
            </a:avLst>
          </a:prstGeom>
          <a:solidFill>
            <a:srgbClr val="D3E6E5"/>
          </a:solidFill>
          <a:ln/>
        </p:spPr>
      </p:sp>
      <p:sp>
        <p:nvSpPr>
          <p:cNvPr id="40" name="Shape 36"/>
          <p:cNvSpPr/>
          <p:nvPr/>
        </p:nvSpPr>
        <p:spPr>
          <a:xfrm>
            <a:off x="3522726" y="5143500"/>
            <a:ext cx="2535174" cy="384048"/>
          </a:xfrm>
          <a:prstGeom prst="roundRect">
            <a:avLst>
              <a:gd name="adj" fmla="val 50000"/>
            </a:avLst>
          </a:prstGeom>
          <a:solidFill>
            <a:srgbClr val="0B7470"/>
          </a:solidFill>
          <a:ln/>
        </p:spPr>
      </p:sp>
      <p:sp>
        <p:nvSpPr>
          <p:cNvPr id="41" name="Text 37"/>
          <p:cNvSpPr/>
          <p:nvPr/>
        </p:nvSpPr>
        <p:spPr>
          <a:xfrm>
            <a:off x="3632454" y="5143500"/>
            <a:ext cx="231571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✓  100%</a:t>
            </a:r>
            <a:endParaRPr lang="en-US" sz="1100" dirty="0"/>
          </a:p>
        </p:txBody>
      </p:sp>
      <p:sp>
        <p:nvSpPr>
          <p:cNvPr id="42" name="Text 38"/>
          <p:cNvSpPr/>
          <p:nvPr/>
        </p:nvSpPr>
        <p:spPr>
          <a:xfrm>
            <a:off x="3522726" y="5600700"/>
            <a:ext cx="253517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P2 · Doctor Schedules</a:t>
            </a:r>
            <a:endParaRPr lang="en-US" sz="1100" dirty="0"/>
          </a:p>
        </p:txBody>
      </p:sp>
      <p:sp>
        <p:nvSpPr>
          <p:cNvPr id="43" name="Shape 39"/>
          <p:cNvSpPr/>
          <p:nvPr/>
        </p:nvSpPr>
        <p:spPr>
          <a:xfrm>
            <a:off x="6131052" y="5143500"/>
            <a:ext cx="2535174" cy="384048"/>
          </a:xfrm>
          <a:prstGeom prst="roundRect">
            <a:avLst>
              <a:gd name="adj" fmla="val 50000"/>
            </a:avLst>
          </a:prstGeom>
          <a:solidFill>
            <a:srgbClr val="F1F0F6"/>
          </a:solidFill>
          <a:ln w="12700">
            <a:solidFill>
              <a:srgbClr val="C9C6D8"/>
            </a:solidFill>
            <a:prstDash val="dash"/>
          </a:ln>
        </p:spPr>
      </p:sp>
      <p:sp>
        <p:nvSpPr>
          <p:cNvPr id="44" name="Text 40"/>
          <p:cNvSpPr/>
          <p:nvPr/>
        </p:nvSpPr>
        <p:spPr>
          <a:xfrm>
            <a:off x="6240780" y="5143500"/>
            <a:ext cx="231571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A98B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Not started</a:t>
            </a:r>
            <a:endParaRPr lang="en-US" sz="1100" dirty="0"/>
          </a:p>
        </p:txBody>
      </p:sp>
      <p:sp>
        <p:nvSpPr>
          <p:cNvPr id="45" name="Text 41"/>
          <p:cNvSpPr/>
          <p:nvPr/>
        </p:nvSpPr>
        <p:spPr>
          <a:xfrm>
            <a:off x="6131052" y="5600700"/>
            <a:ext cx="253517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9A98B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P3 · Reports &amp; Exports</a:t>
            </a:r>
            <a:endParaRPr lang="en-US" sz="1100" dirty="0"/>
          </a:p>
        </p:txBody>
      </p:sp>
      <p:sp>
        <p:nvSpPr>
          <p:cNvPr id="46" name="Shape 42"/>
          <p:cNvSpPr/>
          <p:nvPr/>
        </p:nvSpPr>
        <p:spPr>
          <a:xfrm>
            <a:off x="8739378" y="5143500"/>
            <a:ext cx="2535174" cy="384048"/>
          </a:xfrm>
          <a:prstGeom prst="roundRect">
            <a:avLst>
              <a:gd name="adj" fmla="val 50000"/>
            </a:avLst>
          </a:prstGeom>
          <a:solidFill>
            <a:srgbClr val="D3E6E5"/>
          </a:solidFill>
          <a:ln/>
        </p:spPr>
      </p:sp>
      <p:sp>
        <p:nvSpPr>
          <p:cNvPr id="47" name="Shape 43"/>
          <p:cNvSpPr/>
          <p:nvPr/>
        </p:nvSpPr>
        <p:spPr>
          <a:xfrm>
            <a:off x="8739378" y="5143500"/>
            <a:ext cx="2028139" cy="384048"/>
          </a:xfrm>
          <a:prstGeom prst="roundRect">
            <a:avLst>
              <a:gd name="adj" fmla="val 50000"/>
            </a:avLst>
          </a:prstGeom>
          <a:solidFill>
            <a:srgbClr val="0B7470"/>
          </a:solidFill>
          <a:ln/>
        </p:spPr>
      </p:sp>
      <p:sp>
        <p:nvSpPr>
          <p:cNvPr id="48" name="Text 44"/>
          <p:cNvSpPr/>
          <p:nvPr/>
        </p:nvSpPr>
        <p:spPr>
          <a:xfrm>
            <a:off x="8849106" y="5143500"/>
            <a:ext cx="231571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80%</a:t>
            </a:r>
            <a:endParaRPr lang="en-US" sz="1100" dirty="0"/>
          </a:p>
        </p:txBody>
      </p:sp>
      <p:sp>
        <p:nvSpPr>
          <p:cNvPr id="49" name="Text 45"/>
          <p:cNvSpPr/>
          <p:nvPr/>
        </p:nvSpPr>
        <p:spPr>
          <a:xfrm>
            <a:off x="8739378" y="5600700"/>
            <a:ext cx="253517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P4 · Reminders &amp; Notifications</a:t>
            </a:r>
            <a:endParaRPr lang="en-US" sz="1100" dirty="0"/>
          </a:p>
        </p:txBody>
      </p:sp>
      <p:sp>
        <p:nvSpPr>
          <p:cNvPr id="50" name="Text 46"/>
          <p:cNvSpPr/>
          <p:nvPr/>
        </p:nvSpPr>
        <p:spPr>
          <a:xfrm>
            <a:off x="914400" y="5897880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5536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Reminders are in final review; 4 of 5 parts verified.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6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var/folders/lw/rmylcyvd5rjfxk9g1z9rrm8w0000gq/T/showship-deck-hW3qWQ/trail_corn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3047695" cy="73152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40080" y="548640"/>
            <a:ext cx="118872" cy="118872"/>
          </a:xfrm>
          <a:prstGeom prst="ellipse">
            <a:avLst/>
          </a:prstGeom>
          <a:solidFill>
            <a:srgbClr val="6C4CF5"/>
          </a:solidFill>
          <a:ln/>
        </p:spPr>
      </p:sp>
      <p:sp>
        <p:nvSpPr>
          <p:cNvPr id="4" name="Text 1"/>
          <p:cNvSpPr/>
          <p:nvPr/>
        </p:nvSpPr>
        <p:spPr>
          <a:xfrm>
            <a:off x="841248" y="45720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6C4CF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ClinicBook · Patient App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40080" y="777240"/>
            <a:ext cx="9601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ClinicBook: What Was Done on Each Task</a:t>
            </a:r>
            <a:endParaRPr lang="en-US" sz="2800" dirty="0"/>
          </a:p>
        </p:txBody>
      </p:sp>
      <p:pic>
        <p:nvPicPr>
          <p:cNvPr id="6" name="Image 1" descr="/var/folders/lw/rmylcyvd5rjfxk9g1z9rrm8w0000gq/T/showship-deck-hW3qWQ/trail_m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0928" y="6492240"/>
            <a:ext cx="201168" cy="20116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66960" y="6473952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A98B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Shipped with </a:t>
            </a:r>
            <a:pPr indent="0" marL="0">
              <a:buNone/>
            </a:pPr>
            <a:r>
              <a:rPr lang="en-US" sz="11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Showship</a:t>
            </a:r>
            <a:endParaRPr lang="en-US" sz="1100" dirty="0"/>
          </a:p>
        </p:txBody>
      </p:sp>
      <p:sp>
        <p:nvSpPr>
          <p:cNvPr id="8" name="Text 4"/>
          <p:cNvSpPr/>
          <p:nvPr/>
        </p:nvSpPr>
        <p:spPr>
          <a:xfrm>
            <a:off x="11274552" y="6473952"/>
            <a:ext cx="274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9A98B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Shape 5"/>
          <p:cNvSpPr/>
          <p:nvPr/>
        </p:nvSpPr>
        <p:spPr>
          <a:xfrm>
            <a:off x="640080" y="1783080"/>
            <a:ext cx="3453384" cy="3694938"/>
          </a:xfrm>
          <a:prstGeom prst="roundRect">
            <a:avLst>
              <a:gd name="adj" fmla="val 5825"/>
            </a:avLst>
          </a:prstGeom>
          <a:solidFill>
            <a:srgbClr val="FFFFFF"/>
          </a:solidFill>
          <a:ln w="12700">
            <a:solidFill>
              <a:srgbClr val="CAEBEA"/>
            </a:solidFill>
            <a:prstDash val="solid"/>
          </a:ln>
          <a:effectLst>
            <a:outerShdw sx="100000" sy="100000" kx="0" ky="0" algn="bl" rotWithShape="0" blurRad="127000" dist="25400" dir="5400000">
              <a:srgbClr val="10A6A0">
                <a:alpha val="10000"/>
              </a:srgbClr>
            </a:outerShdw>
          </a:effectLst>
        </p:spPr>
      </p:sp>
      <p:sp>
        <p:nvSpPr>
          <p:cNvPr id="10" name="Shape 6"/>
          <p:cNvSpPr/>
          <p:nvPr/>
        </p:nvSpPr>
        <p:spPr>
          <a:xfrm>
            <a:off x="868680" y="1783080"/>
            <a:ext cx="822960" cy="64008"/>
          </a:xfrm>
          <a:prstGeom prst="rect">
            <a:avLst/>
          </a:prstGeom>
          <a:solidFill>
            <a:srgbClr val="10A6A0"/>
          </a:solidFill>
          <a:ln/>
        </p:spPr>
      </p:sp>
      <p:sp>
        <p:nvSpPr>
          <p:cNvPr id="11" name="Shape 7"/>
          <p:cNvSpPr/>
          <p:nvPr/>
        </p:nvSpPr>
        <p:spPr>
          <a:xfrm>
            <a:off x="868680" y="1965960"/>
            <a:ext cx="1129284" cy="274320"/>
          </a:xfrm>
          <a:prstGeom prst="roundRect">
            <a:avLst>
              <a:gd name="adj" fmla="val 50000"/>
            </a:avLst>
          </a:prstGeom>
          <a:solidFill>
            <a:srgbClr val="DBF2F1"/>
          </a:solidFill>
          <a:ln/>
        </p:spPr>
      </p:sp>
      <p:sp>
        <p:nvSpPr>
          <p:cNvPr id="12" name="Text 8"/>
          <p:cNvSpPr/>
          <p:nvPr/>
        </p:nvSpPr>
        <p:spPr>
          <a:xfrm>
            <a:off x="868680" y="1965960"/>
            <a:ext cx="11292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0A6A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 progress</a:t>
            </a:r>
            <a:endParaRPr lang="en-US" sz="1100" dirty="0"/>
          </a:p>
        </p:txBody>
      </p:sp>
      <p:sp>
        <p:nvSpPr>
          <p:cNvPr id="13" name="Text 9"/>
          <p:cNvSpPr/>
          <p:nvPr/>
        </p:nvSpPr>
        <p:spPr>
          <a:xfrm>
            <a:off x="868680" y="2313432"/>
            <a:ext cx="2996184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P3 · Booking Calendar</a:t>
            </a:r>
            <a:endParaRPr lang="en-US" sz="1500" dirty="0"/>
          </a:p>
        </p:txBody>
      </p:sp>
      <p:sp>
        <p:nvSpPr>
          <p:cNvPr id="14" name="Text 10"/>
          <p:cNvSpPr/>
          <p:nvPr/>
        </p:nvSpPr>
        <p:spPr>
          <a:xfrm>
            <a:off x="868680" y="2597277"/>
            <a:ext cx="29961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553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Owner: Leo Park @Leo</a:t>
            </a:r>
            <a:endParaRPr lang="en-US" sz="1100" dirty="0"/>
          </a:p>
        </p:txBody>
      </p:sp>
      <p:sp>
        <p:nvSpPr>
          <p:cNvPr id="15" name="Text 11"/>
          <p:cNvSpPr/>
          <p:nvPr/>
        </p:nvSpPr>
        <p:spPr>
          <a:xfrm>
            <a:off x="868680" y="2871597"/>
            <a:ext cx="2996184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5553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Patients pick a doctor, a day and a time slot in one screen. Free slots update as other patients book, so nobody is offered a time that is already taken.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868680" y="3801237"/>
            <a:ext cx="29961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553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Details</a:t>
            </a:r>
            <a:endParaRPr lang="en-US" sz="1100" dirty="0"/>
          </a:p>
        </p:txBody>
      </p:sp>
      <p:sp>
        <p:nvSpPr>
          <p:cNvPr id="17" name="Shape 13"/>
          <p:cNvSpPr/>
          <p:nvPr/>
        </p:nvSpPr>
        <p:spPr>
          <a:xfrm>
            <a:off x="868680" y="4130421"/>
            <a:ext cx="118872" cy="118872"/>
          </a:xfrm>
          <a:prstGeom prst="ellipse">
            <a:avLst/>
          </a:prstGeom>
          <a:solidFill>
            <a:srgbClr val="10A6A0"/>
          </a:solidFill>
          <a:ln/>
        </p:spPr>
      </p:sp>
      <p:sp>
        <p:nvSpPr>
          <p:cNvPr id="18" name="Text 14"/>
          <p:cNvSpPr/>
          <p:nvPr/>
        </p:nvSpPr>
        <p:spPr>
          <a:xfrm>
            <a:off x="1115568" y="4075557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715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Doctor and day picker built</a:t>
            </a:r>
            <a:endParaRPr lang="en-US" sz="1100" dirty="0"/>
          </a:p>
        </p:txBody>
      </p:sp>
      <p:sp>
        <p:nvSpPr>
          <p:cNvPr id="19" name="Shape 15"/>
          <p:cNvSpPr/>
          <p:nvPr/>
        </p:nvSpPr>
        <p:spPr>
          <a:xfrm>
            <a:off x="868680" y="4352925"/>
            <a:ext cx="118872" cy="118872"/>
          </a:xfrm>
          <a:prstGeom prst="ellipse">
            <a:avLst/>
          </a:prstGeom>
          <a:solidFill>
            <a:srgbClr val="10A6A0"/>
          </a:solidFill>
          <a:ln/>
        </p:spPr>
      </p:sp>
      <p:sp>
        <p:nvSpPr>
          <p:cNvPr id="20" name="Text 16"/>
          <p:cNvSpPr/>
          <p:nvPr/>
        </p:nvSpPr>
        <p:spPr>
          <a:xfrm>
            <a:off x="1115568" y="4298061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715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time slots shown live</a:t>
            </a:r>
            <a:endParaRPr lang="en-US" sz="1100" dirty="0"/>
          </a:p>
        </p:txBody>
      </p:sp>
      <p:sp>
        <p:nvSpPr>
          <p:cNvPr id="21" name="Shape 17"/>
          <p:cNvSpPr/>
          <p:nvPr/>
        </p:nvSpPr>
        <p:spPr>
          <a:xfrm>
            <a:off x="868680" y="4575429"/>
            <a:ext cx="118872" cy="118872"/>
          </a:xfrm>
          <a:prstGeom prst="ellipse">
            <a:avLst/>
          </a:prstGeom>
          <a:ln w="19050">
            <a:solidFill>
              <a:srgbClr val="10A6A0"/>
            </a:solidFill>
            <a:prstDash val="solid"/>
          </a:ln>
        </p:spPr>
      </p:sp>
      <p:sp>
        <p:nvSpPr>
          <p:cNvPr id="22" name="Text 18"/>
          <p:cNvSpPr/>
          <p:nvPr/>
        </p:nvSpPr>
        <p:spPr>
          <a:xfrm>
            <a:off x="1115568" y="4520565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715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Booking confirmation screen</a:t>
            </a:r>
            <a:endParaRPr lang="en-US" sz="1100" dirty="0"/>
          </a:p>
        </p:txBody>
      </p:sp>
      <p:sp>
        <p:nvSpPr>
          <p:cNvPr id="23" name="Shape 19"/>
          <p:cNvSpPr/>
          <p:nvPr/>
        </p:nvSpPr>
        <p:spPr>
          <a:xfrm>
            <a:off x="868680" y="4797933"/>
            <a:ext cx="118872" cy="118872"/>
          </a:xfrm>
          <a:prstGeom prst="ellipse">
            <a:avLst/>
          </a:prstGeom>
          <a:ln w="19050">
            <a:solidFill>
              <a:srgbClr val="9A98B0"/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1115568" y="4743069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553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Rescheduling an existing booking</a:t>
            </a:r>
            <a:endParaRPr lang="en-US" sz="1100" dirty="0"/>
          </a:p>
        </p:txBody>
      </p:sp>
      <p:sp>
        <p:nvSpPr>
          <p:cNvPr id="25" name="Shape 21"/>
          <p:cNvSpPr/>
          <p:nvPr/>
        </p:nvSpPr>
        <p:spPr>
          <a:xfrm>
            <a:off x="868680" y="5020437"/>
            <a:ext cx="118872" cy="118872"/>
          </a:xfrm>
          <a:prstGeom prst="ellipse">
            <a:avLst/>
          </a:prstGeom>
          <a:ln w="19050">
            <a:solidFill>
              <a:srgbClr val="9A98B0"/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1115568" y="4965573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553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Cancellation with clinic notice</a:t>
            </a:r>
            <a:endParaRPr lang="en-US" sz="1100" dirty="0"/>
          </a:p>
        </p:txBody>
      </p:sp>
      <p:sp>
        <p:nvSpPr>
          <p:cNvPr id="27" name="Shape 23"/>
          <p:cNvSpPr/>
          <p:nvPr/>
        </p:nvSpPr>
        <p:spPr>
          <a:xfrm>
            <a:off x="4367784" y="1783080"/>
            <a:ext cx="3453384" cy="3694938"/>
          </a:xfrm>
          <a:prstGeom prst="roundRect">
            <a:avLst>
              <a:gd name="adj" fmla="val 5825"/>
            </a:avLst>
          </a:prstGeom>
          <a:solidFill>
            <a:srgbClr val="FFFFFF"/>
          </a:solidFill>
          <a:ln w="12700">
            <a:solidFill>
              <a:srgbClr val="CAEBEA"/>
            </a:solidFill>
            <a:prstDash val="solid"/>
          </a:ln>
          <a:effectLst>
            <a:outerShdw sx="100000" sy="100000" kx="0" ky="0" algn="bl" rotWithShape="0" blurRad="127000" dist="25400" dir="5400000">
              <a:srgbClr val="10A6A0">
                <a:alpha val="10000"/>
              </a:srgbClr>
            </a:outerShdw>
          </a:effectLst>
        </p:spPr>
      </p:sp>
      <p:sp>
        <p:nvSpPr>
          <p:cNvPr id="28" name="Shape 24"/>
          <p:cNvSpPr/>
          <p:nvPr/>
        </p:nvSpPr>
        <p:spPr>
          <a:xfrm>
            <a:off x="4596384" y="1783080"/>
            <a:ext cx="822960" cy="64008"/>
          </a:xfrm>
          <a:prstGeom prst="rect">
            <a:avLst/>
          </a:prstGeom>
          <a:solidFill>
            <a:srgbClr val="10A6A0"/>
          </a:solidFill>
          <a:ln/>
        </p:spPr>
      </p:sp>
      <p:sp>
        <p:nvSpPr>
          <p:cNvPr id="29" name="Shape 25"/>
          <p:cNvSpPr/>
          <p:nvPr/>
        </p:nvSpPr>
        <p:spPr>
          <a:xfrm>
            <a:off x="4596384" y="1965960"/>
            <a:ext cx="973836" cy="274320"/>
          </a:xfrm>
          <a:prstGeom prst="roundRect">
            <a:avLst>
              <a:gd name="adj" fmla="val 50000"/>
            </a:avLst>
          </a:prstGeom>
          <a:solidFill>
            <a:srgbClr val="10A6A0"/>
          </a:solidFill>
          <a:ln/>
        </p:spPr>
      </p:sp>
      <p:sp>
        <p:nvSpPr>
          <p:cNvPr id="30" name="Text 26"/>
          <p:cNvSpPr/>
          <p:nvPr/>
        </p:nvSpPr>
        <p:spPr>
          <a:xfrm>
            <a:off x="4596384" y="1965960"/>
            <a:ext cx="9738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Completed</a:t>
            </a:r>
            <a:endParaRPr lang="en-US" sz="1100" dirty="0"/>
          </a:p>
        </p:txBody>
      </p:sp>
      <p:sp>
        <p:nvSpPr>
          <p:cNvPr id="31" name="Text 27"/>
          <p:cNvSpPr/>
          <p:nvPr/>
        </p:nvSpPr>
        <p:spPr>
          <a:xfrm>
            <a:off x="4596384" y="2313432"/>
            <a:ext cx="2996184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P2 · Clinic Search and Maps</a:t>
            </a:r>
            <a:endParaRPr lang="en-US" sz="1500" dirty="0"/>
          </a:p>
        </p:txBody>
      </p:sp>
      <p:sp>
        <p:nvSpPr>
          <p:cNvPr id="32" name="Text 28"/>
          <p:cNvSpPr/>
          <p:nvPr/>
        </p:nvSpPr>
        <p:spPr>
          <a:xfrm>
            <a:off x="4596384" y="2835402"/>
            <a:ext cx="29961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553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Owner: Leo Park @Leo</a:t>
            </a:r>
            <a:endParaRPr lang="en-US" sz="1100" dirty="0"/>
          </a:p>
        </p:txBody>
      </p:sp>
      <p:sp>
        <p:nvSpPr>
          <p:cNvPr id="33" name="Text 29"/>
          <p:cNvSpPr/>
          <p:nvPr/>
        </p:nvSpPr>
        <p:spPr>
          <a:xfrm>
            <a:off x="4596384" y="3109722"/>
            <a:ext cx="2996184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5553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Patients find nearby clinics by name, specialty or distance and open directions in their maps app. Reviewed and approved this week.</a:t>
            </a:r>
            <a:endParaRPr lang="en-US" sz="1200" dirty="0"/>
          </a:p>
        </p:txBody>
      </p:sp>
      <p:sp>
        <p:nvSpPr>
          <p:cNvPr id="34" name="Text 30"/>
          <p:cNvSpPr/>
          <p:nvPr/>
        </p:nvSpPr>
        <p:spPr>
          <a:xfrm>
            <a:off x="4596384" y="4039362"/>
            <a:ext cx="29961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553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Details</a:t>
            </a:r>
            <a:endParaRPr lang="en-US" sz="1100" dirty="0"/>
          </a:p>
        </p:txBody>
      </p:sp>
      <p:sp>
        <p:nvSpPr>
          <p:cNvPr id="35" name="Shape 31"/>
          <p:cNvSpPr/>
          <p:nvPr/>
        </p:nvSpPr>
        <p:spPr>
          <a:xfrm>
            <a:off x="4596384" y="4368546"/>
            <a:ext cx="118872" cy="118872"/>
          </a:xfrm>
          <a:prstGeom prst="ellipse">
            <a:avLst/>
          </a:prstGeom>
          <a:solidFill>
            <a:srgbClr val="10A6A0"/>
          </a:solidFill>
          <a:ln/>
        </p:spPr>
      </p:sp>
      <p:sp>
        <p:nvSpPr>
          <p:cNvPr id="36" name="Text 32"/>
          <p:cNvSpPr/>
          <p:nvPr/>
        </p:nvSpPr>
        <p:spPr>
          <a:xfrm>
            <a:off x="4843272" y="4313682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715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Search by name and specialty</a:t>
            </a:r>
            <a:endParaRPr lang="en-US" sz="1100" dirty="0"/>
          </a:p>
        </p:txBody>
      </p:sp>
      <p:sp>
        <p:nvSpPr>
          <p:cNvPr id="37" name="Shape 33"/>
          <p:cNvSpPr/>
          <p:nvPr/>
        </p:nvSpPr>
        <p:spPr>
          <a:xfrm>
            <a:off x="4596384" y="4591050"/>
            <a:ext cx="118872" cy="118872"/>
          </a:xfrm>
          <a:prstGeom prst="ellipse">
            <a:avLst/>
          </a:prstGeom>
          <a:solidFill>
            <a:srgbClr val="10A6A0"/>
          </a:solidFill>
          <a:ln/>
        </p:spPr>
      </p:sp>
      <p:sp>
        <p:nvSpPr>
          <p:cNvPr id="38" name="Text 34"/>
          <p:cNvSpPr/>
          <p:nvPr/>
        </p:nvSpPr>
        <p:spPr>
          <a:xfrm>
            <a:off x="4843272" y="4536186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715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Distance sorting from the patient's location</a:t>
            </a:r>
            <a:endParaRPr lang="en-US" sz="1100" dirty="0"/>
          </a:p>
        </p:txBody>
      </p:sp>
      <p:sp>
        <p:nvSpPr>
          <p:cNvPr id="39" name="Shape 35"/>
          <p:cNvSpPr/>
          <p:nvPr/>
        </p:nvSpPr>
        <p:spPr>
          <a:xfrm>
            <a:off x="4596384" y="4813554"/>
            <a:ext cx="118872" cy="118872"/>
          </a:xfrm>
          <a:prstGeom prst="ellipse">
            <a:avLst/>
          </a:prstGeom>
          <a:solidFill>
            <a:srgbClr val="10A6A0"/>
          </a:solidFill>
          <a:ln/>
        </p:spPr>
      </p:sp>
      <p:sp>
        <p:nvSpPr>
          <p:cNvPr id="40" name="Text 36"/>
          <p:cNvSpPr/>
          <p:nvPr/>
        </p:nvSpPr>
        <p:spPr>
          <a:xfrm>
            <a:off x="4843272" y="4758690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715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Directions open in the maps app</a:t>
            </a:r>
            <a:endParaRPr lang="en-US" sz="1100" dirty="0"/>
          </a:p>
        </p:txBody>
      </p:sp>
      <p:sp>
        <p:nvSpPr>
          <p:cNvPr id="41" name="Shape 37"/>
          <p:cNvSpPr/>
          <p:nvPr/>
        </p:nvSpPr>
        <p:spPr>
          <a:xfrm>
            <a:off x="4596384" y="5036058"/>
            <a:ext cx="118872" cy="118872"/>
          </a:xfrm>
          <a:prstGeom prst="ellipse">
            <a:avLst/>
          </a:prstGeom>
          <a:solidFill>
            <a:srgbClr val="10A6A0"/>
          </a:solidFill>
          <a:ln/>
        </p:spPr>
      </p:sp>
      <p:sp>
        <p:nvSpPr>
          <p:cNvPr id="42" name="Text 38"/>
          <p:cNvSpPr/>
          <p:nvPr/>
        </p:nvSpPr>
        <p:spPr>
          <a:xfrm>
            <a:off x="4843272" y="4981194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715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Works offline for recent searches</a:t>
            </a:r>
            <a:endParaRPr lang="en-US" sz="1100" dirty="0"/>
          </a:p>
        </p:txBody>
      </p:sp>
      <p:sp>
        <p:nvSpPr>
          <p:cNvPr id="43" name="Shape 39"/>
          <p:cNvSpPr/>
          <p:nvPr/>
        </p:nvSpPr>
        <p:spPr>
          <a:xfrm>
            <a:off x="8095488" y="1783080"/>
            <a:ext cx="3453384" cy="3694938"/>
          </a:xfrm>
          <a:prstGeom prst="roundRect">
            <a:avLst>
              <a:gd name="adj" fmla="val 5825"/>
            </a:avLst>
          </a:prstGeom>
          <a:solidFill>
            <a:srgbClr val="FFFFFF"/>
          </a:solidFill>
          <a:ln w="12700">
            <a:solidFill>
              <a:srgbClr val="CAEBEA"/>
            </a:solidFill>
            <a:prstDash val="solid"/>
          </a:ln>
          <a:effectLst>
            <a:outerShdw sx="100000" sy="100000" kx="0" ky="0" algn="bl" rotWithShape="0" blurRad="127000" dist="25400" dir="5400000">
              <a:srgbClr val="10A6A0">
                <a:alpha val="10000"/>
              </a:srgbClr>
            </a:outerShdw>
          </a:effectLst>
        </p:spPr>
      </p:sp>
      <p:sp>
        <p:nvSpPr>
          <p:cNvPr id="44" name="Shape 40"/>
          <p:cNvSpPr/>
          <p:nvPr/>
        </p:nvSpPr>
        <p:spPr>
          <a:xfrm>
            <a:off x="8324088" y="1783080"/>
            <a:ext cx="822960" cy="64008"/>
          </a:xfrm>
          <a:prstGeom prst="rect">
            <a:avLst/>
          </a:prstGeom>
          <a:solidFill>
            <a:srgbClr val="10A6A0"/>
          </a:solidFill>
          <a:ln/>
        </p:spPr>
      </p:sp>
      <p:sp>
        <p:nvSpPr>
          <p:cNvPr id="45" name="Shape 41"/>
          <p:cNvSpPr/>
          <p:nvPr/>
        </p:nvSpPr>
        <p:spPr>
          <a:xfrm>
            <a:off x="8324088" y="1965960"/>
            <a:ext cx="1129284" cy="274320"/>
          </a:xfrm>
          <a:prstGeom prst="roundRect">
            <a:avLst>
              <a:gd name="adj" fmla="val 50000"/>
            </a:avLst>
          </a:prstGeom>
          <a:solidFill>
            <a:srgbClr val="F0F0F3"/>
          </a:solidFill>
          <a:ln/>
        </p:spPr>
      </p:sp>
      <p:sp>
        <p:nvSpPr>
          <p:cNvPr id="46" name="Text 42"/>
          <p:cNvSpPr/>
          <p:nvPr/>
        </p:nvSpPr>
        <p:spPr>
          <a:xfrm>
            <a:off x="8324088" y="1965960"/>
            <a:ext cx="11292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9A98B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Not started</a:t>
            </a:r>
            <a:endParaRPr lang="en-US" sz="1100" dirty="0"/>
          </a:p>
        </p:txBody>
      </p:sp>
      <p:sp>
        <p:nvSpPr>
          <p:cNvPr id="47" name="Text 43"/>
          <p:cNvSpPr/>
          <p:nvPr/>
        </p:nvSpPr>
        <p:spPr>
          <a:xfrm>
            <a:off x="8324088" y="2313432"/>
            <a:ext cx="2996184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P4 · Payments and Receipts</a:t>
            </a:r>
            <a:endParaRPr lang="en-US" sz="1500" dirty="0"/>
          </a:p>
        </p:txBody>
      </p:sp>
      <p:sp>
        <p:nvSpPr>
          <p:cNvPr id="48" name="Text 44"/>
          <p:cNvSpPr/>
          <p:nvPr/>
        </p:nvSpPr>
        <p:spPr>
          <a:xfrm>
            <a:off x="8324088" y="2597277"/>
            <a:ext cx="29961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553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Owner: Leo Park @Leo</a:t>
            </a:r>
            <a:endParaRPr lang="en-US" sz="1100" dirty="0"/>
          </a:p>
        </p:txBody>
      </p:sp>
      <p:sp>
        <p:nvSpPr>
          <p:cNvPr id="49" name="Text 45"/>
          <p:cNvSpPr/>
          <p:nvPr/>
        </p:nvSpPr>
        <p:spPr>
          <a:xfrm>
            <a:off x="8324088" y="2871597"/>
            <a:ext cx="299618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5553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Patients pay the booking deposit in the app and get a receipt by email. Starts after the booking calendar is approved.</a:t>
            </a:r>
            <a:endParaRPr lang="en-US" sz="1200" dirty="0"/>
          </a:p>
        </p:txBody>
      </p:sp>
      <p:sp>
        <p:nvSpPr>
          <p:cNvPr id="50" name="Text 46"/>
          <p:cNvSpPr/>
          <p:nvPr/>
        </p:nvSpPr>
        <p:spPr>
          <a:xfrm>
            <a:off x="8324088" y="3603117"/>
            <a:ext cx="29961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553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Details</a:t>
            </a:r>
            <a:endParaRPr lang="en-US" sz="1100" dirty="0"/>
          </a:p>
        </p:txBody>
      </p:sp>
      <p:sp>
        <p:nvSpPr>
          <p:cNvPr id="51" name="Shape 47"/>
          <p:cNvSpPr/>
          <p:nvPr/>
        </p:nvSpPr>
        <p:spPr>
          <a:xfrm>
            <a:off x="8324088" y="3932301"/>
            <a:ext cx="118872" cy="118872"/>
          </a:xfrm>
          <a:prstGeom prst="ellipse">
            <a:avLst/>
          </a:prstGeom>
          <a:ln w="19050">
            <a:solidFill>
              <a:srgbClr val="9A98B0"/>
            </a:solidFill>
            <a:prstDash val="solid"/>
          </a:ln>
        </p:spPr>
      </p:sp>
      <p:sp>
        <p:nvSpPr>
          <p:cNvPr id="52" name="Text 48"/>
          <p:cNvSpPr/>
          <p:nvPr/>
        </p:nvSpPr>
        <p:spPr>
          <a:xfrm>
            <a:off x="8570976" y="3877437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553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Choose a payment method</a:t>
            </a:r>
            <a:endParaRPr lang="en-US" sz="1100" dirty="0"/>
          </a:p>
        </p:txBody>
      </p:sp>
      <p:sp>
        <p:nvSpPr>
          <p:cNvPr id="53" name="Shape 49"/>
          <p:cNvSpPr/>
          <p:nvPr/>
        </p:nvSpPr>
        <p:spPr>
          <a:xfrm>
            <a:off x="8324088" y="4154805"/>
            <a:ext cx="118872" cy="118872"/>
          </a:xfrm>
          <a:prstGeom prst="ellipse">
            <a:avLst/>
          </a:prstGeom>
          <a:ln w="19050">
            <a:solidFill>
              <a:srgbClr val="9A98B0"/>
            </a:solidFill>
            <a:prstDash val="solid"/>
          </a:ln>
        </p:spPr>
      </p:sp>
      <p:sp>
        <p:nvSpPr>
          <p:cNvPr id="54" name="Text 50"/>
          <p:cNvSpPr/>
          <p:nvPr/>
        </p:nvSpPr>
        <p:spPr>
          <a:xfrm>
            <a:off x="8570976" y="4099941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553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Pay the booking deposit</a:t>
            </a:r>
            <a:endParaRPr lang="en-US" sz="1100" dirty="0"/>
          </a:p>
        </p:txBody>
      </p:sp>
      <p:sp>
        <p:nvSpPr>
          <p:cNvPr id="55" name="Shape 51"/>
          <p:cNvSpPr/>
          <p:nvPr/>
        </p:nvSpPr>
        <p:spPr>
          <a:xfrm>
            <a:off x="8324088" y="4377309"/>
            <a:ext cx="118872" cy="118872"/>
          </a:xfrm>
          <a:prstGeom prst="ellipse">
            <a:avLst/>
          </a:prstGeom>
          <a:ln w="19050">
            <a:solidFill>
              <a:srgbClr val="9A98B0"/>
            </a:solidFill>
            <a:prstDash val="solid"/>
          </a:ln>
        </p:spPr>
      </p:sp>
      <p:sp>
        <p:nvSpPr>
          <p:cNvPr id="56" name="Text 52"/>
          <p:cNvSpPr/>
          <p:nvPr/>
        </p:nvSpPr>
        <p:spPr>
          <a:xfrm>
            <a:off x="8570976" y="4322445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553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Receipt sent by email</a:t>
            </a:r>
            <a:endParaRPr lang="en-US" sz="1100" dirty="0"/>
          </a:p>
        </p:txBody>
      </p:sp>
      <p:sp>
        <p:nvSpPr>
          <p:cNvPr id="57" name="Text 53"/>
          <p:cNvSpPr/>
          <p:nvPr/>
        </p:nvSpPr>
        <p:spPr>
          <a:xfrm>
            <a:off x="640080" y="5615178"/>
            <a:ext cx="10908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553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 as of this week's review; detail comes from the task tracker and the lead's code reviews.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6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var/folders/lw/rmylcyvd5rjfxk9g1z9rrm8w0000gq/T/showship-deck-hW3qWQ/trail_corn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3047695" cy="73152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40080" y="548640"/>
            <a:ext cx="118872" cy="118872"/>
          </a:xfrm>
          <a:prstGeom prst="ellipse">
            <a:avLst/>
          </a:prstGeom>
          <a:solidFill>
            <a:srgbClr val="6C4CF5"/>
          </a:solidFill>
          <a:ln/>
        </p:spPr>
      </p:sp>
      <p:sp>
        <p:nvSpPr>
          <p:cNvPr id="4" name="Text 1"/>
          <p:cNvSpPr/>
          <p:nvPr/>
        </p:nvSpPr>
        <p:spPr>
          <a:xfrm>
            <a:off x="841248" y="45720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6C4CF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Quality · Code Review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40080" y="777240"/>
            <a:ext cx="9601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Quality Check: Issues Caught Before Release</a:t>
            </a:r>
            <a:endParaRPr lang="en-US" sz="2800" dirty="0"/>
          </a:p>
        </p:txBody>
      </p:sp>
      <p:pic>
        <p:nvPicPr>
          <p:cNvPr id="6" name="Image 1" descr="/var/folders/lw/rmylcyvd5rjfxk9g1z9rrm8w0000gq/T/showship-deck-hW3qWQ/trail_m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0928" y="6492240"/>
            <a:ext cx="201168" cy="20116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66960" y="6473952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A98B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Shipped with </a:t>
            </a:r>
            <a:pPr indent="0" marL="0">
              <a:buNone/>
            </a:pPr>
            <a:r>
              <a:rPr lang="en-US" sz="11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Showship</a:t>
            </a:r>
            <a:endParaRPr lang="en-US" sz="1100" dirty="0"/>
          </a:p>
        </p:txBody>
      </p:sp>
      <p:sp>
        <p:nvSpPr>
          <p:cNvPr id="8" name="Text 4"/>
          <p:cNvSpPr/>
          <p:nvPr/>
        </p:nvSpPr>
        <p:spPr>
          <a:xfrm>
            <a:off x="11274552" y="6473952"/>
            <a:ext cx="274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9A98B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Shape 5"/>
          <p:cNvSpPr/>
          <p:nvPr/>
        </p:nvSpPr>
        <p:spPr>
          <a:xfrm>
            <a:off x="640080" y="1783080"/>
            <a:ext cx="3108960" cy="1356360"/>
          </a:xfrm>
          <a:prstGeom prst="roundRect">
            <a:avLst>
              <a:gd name="adj" fmla="val 14831"/>
            </a:avLst>
          </a:prstGeom>
          <a:solidFill>
            <a:srgbClr val="E9E4FE"/>
          </a:solidFill>
          <a:ln/>
        </p:spPr>
      </p:sp>
      <p:sp>
        <p:nvSpPr>
          <p:cNvPr id="10" name="Text 6"/>
          <p:cNvSpPr/>
          <p:nvPr/>
        </p:nvSpPr>
        <p:spPr>
          <a:xfrm>
            <a:off x="914400" y="1783080"/>
            <a:ext cx="1280160" cy="1356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6C4CF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3400" dirty="0"/>
          </a:p>
        </p:txBody>
      </p:sp>
      <p:sp>
        <p:nvSpPr>
          <p:cNvPr id="11" name="Text 7"/>
          <p:cNvSpPr/>
          <p:nvPr/>
        </p:nvSpPr>
        <p:spPr>
          <a:xfrm>
            <a:off x="2148840" y="1783080"/>
            <a:ext cx="1463040" cy="1356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Features reviewed this week</a:t>
            </a:r>
            <a:endParaRPr lang="en-US" sz="1150" dirty="0"/>
          </a:p>
        </p:txBody>
      </p:sp>
      <p:sp>
        <p:nvSpPr>
          <p:cNvPr id="12" name="Shape 8"/>
          <p:cNvSpPr/>
          <p:nvPr/>
        </p:nvSpPr>
        <p:spPr>
          <a:xfrm>
            <a:off x="640080" y="3322320"/>
            <a:ext cx="3108960" cy="1356360"/>
          </a:xfrm>
          <a:prstGeom prst="roundRect">
            <a:avLst>
              <a:gd name="adj" fmla="val 14831"/>
            </a:avLst>
          </a:prstGeom>
          <a:solidFill>
            <a:srgbClr val="FFFFFF"/>
          </a:solidFill>
          <a:ln w="12700">
            <a:solidFill>
              <a:srgbClr val="E3E0EE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914400" y="3322320"/>
            <a:ext cx="1280160" cy="1356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3400" dirty="0"/>
          </a:p>
        </p:txBody>
      </p:sp>
      <p:sp>
        <p:nvSpPr>
          <p:cNvPr id="14" name="Text 10"/>
          <p:cNvSpPr/>
          <p:nvPr/>
        </p:nvSpPr>
        <p:spPr>
          <a:xfrm>
            <a:off x="2148840" y="3322320"/>
            <a:ext cx="1463040" cy="1356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Approved for release</a:t>
            </a:r>
            <a:endParaRPr lang="en-US" sz="1150" dirty="0"/>
          </a:p>
        </p:txBody>
      </p:sp>
      <p:sp>
        <p:nvSpPr>
          <p:cNvPr id="15" name="Shape 11"/>
          <p:cNvSpPr/>
          <p:nvPr/>
        </p:nvSpPr>
        <p:spPr>
          <a:xfrm>
            <a:off x="640080" y="4861560"/>
            <a:ext cx="3108960" cy="1356360"/>
          </a:xfrm>
          <a:prstGeom prst="roundRect">
            <a:avLst>
              <a:gd name="adj" fmla="val 14831"/>
            </a:avLst>
          </a:prstGeom>
          <a:solidFill>
            <a:srgbClr val="FFFFFF"/>
          </a:solidFill>
          <a:ln w="12700">
            <a:solidFill>
              <a:srgbClr val="E3E0EE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914400" y="4861560"/>
            <a:ext cx="1280160" cy="1356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212</a:t>
            </a:r>
            <a:endParaRPr lang="en-US" sz="3400" dirty="0"/>
          </a:p>
        </p:txBody>
      </p:sp>
      <p:sp>
        <p:nvSpPr>
          <p:cNvPr id="17" name="Text 13"/>
          <p:cNvSpPr/>
          <p:nvPr/>
        </p:nvSpPr>
        <p:spPr>
          <a:xfrm>
            <a:off x="2148840" y="4861560"/>
            <a:ext cx="1463040" cy="1356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Automated tests passing (100%)</a:t>
            </a:r>
            <a:endParaRPr lang="en-US" sz="1150" dirty="0"/>
          </a:p>
        </p:txBody>
      </p:sp>
      <p:sp>
        <p:nvSpPr>
          <p:cNvPr id="18" name="Shape 14"/>
          <p:cNvSpPr/>
          <p:nvPr/>
        </p:nvSpPr>
        <p:spPr>
          <a:xfrm>
            <a:off x="4023360" y="1783080"/>
            <a:ext cx="7525512" cy="1246632"/>
          </a:xfrm>
          <a:prstGeom prst="roundRect">
            <a:avLst>
              <a:gd name="adj" fmla="val 16137"/>
            </a:avLst>
          </a:prstGeom>
          <a:solidFill>
            <a:srgbClr val="FFFFFF"/>
          </a:solidFill>
          <a:ln w="12700">
            <a:solidFill>
              <a:srgbClr val="CAEBEA"/>
            </a:solidFill>
            <a:prstDash val="solid"/>
          </a:ln>
          <a:effectLst>
            <a:outerShdw sx="100000" sy="100000" kx="0" ky="0" algn="bl" rotWithShape="0" blurRad="127000" dist="25400" dir="5400000">
              <a:srgbClr val="10A6A0">
                <a:alpha val="10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4251960" y="2132076"/>
            <a:ext cx="548640" cy="548640"/>
          </a:xfrm>
          <a:prstGeom prst="ellipse">
            <a:avLst/>
          </a:prstGeom>
          <a:solidFill>
            <a:srgbClr val="10A6A0"/>
          </a:solidFill>
          <a:ln/>
        </p:spPr>
      </p:sp>
      <p:pic>
        <p:nvPicPr>
          <p:cNvPr id="20" name="Image 2" descr="/var/folders/lw/rmylcyvd5rjfxk9g1z9rrm8w0000gq/T/showship-deck-hW3qWQ/iconc_Check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9120" y="2269236"/>
            <a:ext cx="274320" cy="274320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4983480" y="1911096"/>
            <a:ext cx="42336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0A6A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Appointment Reminders</a:t>
            </a:r>
            <a:endParaRPr lang="en-US" sz="1100" dirty="0"/>
          </a:p>
        </p:txBody>
      </p:sp>
      <p:sp>
        <p:nvSpPr>
          <p:cNvPr id="22" name="Text 17"/>
          <p:cNvSpPr/>
          <p:nvPr/>
        </p:nvSpPr>
        <p:spPr>
          <a:xfrm>
            <a:off x="4983480" y="2167128"/>
            <a:ext cx="4325112" cy="7894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715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Clinics can send SMS and email reminders 24 hours and 2 hours before each appointment.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10424160" y="1911096"/>
            <a:ext cx="896112" cy="274320"/>
          </a:xfrm>
          <a:prstGeom prst="roundRect">
            <a:avLst>
              <a:gd name="adj" fmla="val 50000"/>
            </a:avLst>
          </a:prstGeom>
          <a:solidFill>
            <a:srgbClr val="10A6A0"/>
          </a:solidFill>
          <a:ln/>
        </p:spPr>
      </p:sp>
      <p:sp>
        <p:nvSpPr>
          <p:cNvPr id="24" name="Text 19"/>
          <p:cNvSpPr/>
          <p:nvPr/>
        </p:nvSpPr>
        <p:spPr>
          <a:xfrm>
            <a:off x="10424160" y="1911096"/>
            <a:ext cx="8961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Verified</a:t>
            </a:r>
            <a:endParaRPr lang="en-US" sz="1100" dirty="0"/>
          </a:p>
        </p:txBody>
      </p:sp>
      <p:sp>
        <p:nvSpPr>
          <p:cNvPr id="25" name="Shape 20"/>
          <p:cNvSpPr/>
          <p:nvPr/>
        </p:nvSpPr>
        <p:spPr>
          <a:xfrm>
            <a:off x="4023360" y="3194304"/>
            <a:ext cx="7525512" cy="1246632"/>
          </a:xfrm>
          <a:prstGeom prst="roundRect">
            <a:avLst>
              <a:gd name="adj" fmla="val 16137"/>
            </a:avLst>
          </a:prstGeom>
          <a:solidFill>
            <a:srgbClr val="FFFFFF"/>
          </a:solidFill>
          <a:ln w="12700">
            <a:solidFill>
              <a:srgbClr val="FDEBCF"/>
            </a:solidFill>
            <a:prstDash val="solid"/>
          </a:ln>
          <a:effectLst>
            <a:outerShdw sx="100000" sy="100000" kx="0" ky="0" algn="bl" rotWithShape="0" blurRad="127000" dist="25400" dir="5400000">
              <a:srgbClr val="F5A524">
                <a:alpha val="10000"/>
              </a:srgbClr>
            </a:outerShdw>
          </a:effectLst>
        </p:spPr>
      </p:sp>
      <p:sp>
        <p:nvSpPr>
          <p:cNvPr id="26" name="Shape 21"/>
          <p:cNvSpPr/>
          <p:nvPr/>
        </p:nvSpPr>
        <p:spPr>
          <a:xfrm>
            <a:off x="4251960" y="3543300"/>
            <a:ext cx="548640" cy="548640"/>
          </a:xfrm>
          <a:prstGeom prst="ellipse">
            <a:avLst/>
          </a:prstGeom>
          <a:solidFill>
            <a:srgbClr val="F5A524"/>
          </a:solidFill>
          <a:ln/>
        </p:spPr>
      </p:sp>
      <p:pic>
        <p:nvPicPr>
          <p:cNvPr id="27" name="Image 3" descr="/var/folders/lw/rmylcyvd5rjfxk9g1z9rrm8w0000gq/T/showship-deck-hW3qWQ/iconc_Wrench_FFFFFF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9120" y="3680460"/>
            <a:ext cx="274320" cy="274320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4983480" y="3322320"/>
            <a:ext cx="42336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5A52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Reliability</a:t>
            </a:r>
            <a:endParaRPr lang="en-US" sz="1100" dirty="0"/>
          </a:p>
        </p:txBody>
      </p:sp>
      <p:sp>
        <p:nvSpPr>
          <p:cNvPr id="29" name="Text 23"/>
          <p:cNvSpPr/>
          <p:nvPr/>
        </p:nvSpPr>
        <p:spPr>
          <a:xfrm>
            <a:off x="4983480" y="3578352"/>
            <a:ext cx="4325112" cy="7894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715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patient could receive the same reminder twice if sending is retried. Small fix identified.</a:t>
            </a:r>
            <a:endParaRPr lang="en-US" sz="1200" dirty="0"/>
          </a:p>
        </p:txBody>
      </p:sp>
      <p:sp>
        <p:nvSpPr>
          <p:cNvPr id="30" name="Shape 24"/>
          <p:cNvSpPr/>
          <p:nvPr/>
        </p:nvSpPr>
        <p:spPr>
          <a:xfrm>
            <a:off x="9646920" y="3322320"/>
            <a:ext cx="1673352" cy="274320"/>
          </a:xfrm>
          <a:prstGeom prst="roundRect">
            <a:avLst>
              <a:gd name="adj" fmla="val 50000"/>
            </a:avLst>
          </a:prstGeom>
          <a:solidFill>
            <a:srgbClr val="FEF2DE"/>
          </a:solidFill>
          <a:ln/>
        </p:spPr>
      </p:sp>
      <p:sp>
        <p:nvSpPr>
          <p:cNvPr id="31" name="Text 25"/>
          <p:cNvSpPr/>
          <p:nvPr/>
        </p:nvSpPr>
        <p:spPr>
          <a:xfrm>
            <a:off x="9646920" y="3322320"/>
            <a:ext cx="16733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5A52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Fix before release</a:t>
            </a:r>
            <a:endParaRPr lang="en-US" sz="1100" dirty="0"/>
          </a:p>
        </p:txBody>
      </p:sp>
      <p:sp>
        <p:nvSpPr>
          <p:cNvPr id="32" name="Shape 26"/>
          <p:cNvSpPr/>
          <p:nvPr/>
        </p:nvSpPr>
        <p:spPr>
          <a:xfrm>
            <a:off x="4023360" y="4605528"/>
            <a:ext cx="7525512" cy="1246632"/>
          </a:xfrm>
          <a:prstGeom prst="roundRect">
            <a:avLst>
              <a:gd name="adj" fmla="val 16137"/>
            </a:avLst>
          </a:prstGeom>
          <a:solidFill>
            <a:srgbClr val="FFFFFF"/>
          </a:solidFill>
          <a:ln w="12700">
            <a:solidFill>
              <a:srgbClr val="CAEBEA"/>
            </a:solidFill>
            <a:prstDash val="solid"/>
          </a:ln>
          <a:effectLst>
            <a:outerShdw sx="100000" sy="100000" kx="0" ky="0" algn="bl" rotWithShape="0" blurRad="127000" dist="25400" dir="5400000">
              <a:srgbClr val="10A6A0">
                <a:alpha val="10000"/>
              </a:srgbClr>
            </a:outerShdw>
          </a:effectLst>
        </p:spPr>
      </p:sp>
      <p:sp>
        <p:nvSpPr>
          <p:cNvPr id="33" name="Shape 27"/>
          <p:cNvSpPr/>
          <p:nvPr/>
        </p:nvSpPr>
        <p:spPr>
          <a:xfrm>
            <a:off x="4251960" y="4954524"/>
            <a:ext cx="548640" cy="548640"/>
          </a:xfrm>
          <a:prstGeom prst="ellipse">
            <a:avLst/>
          </a:prstGeom>
          <a:solidFill>
            <a:srgbClr val="10A6A0"/>
          </a:solidFill>
          <a:ln/>
        </p:spPr>
      </p:sp>
      <p:pic>
        <p:nvPicPr>
          <p:cNvPr id="34" name="Image 4" descr="/var/folders/lw/rmylcyvd5rjfxk9g1z9rrm8w0000gq/T/showship-deck-hW3qWQ/iconc_Check_FFFFFF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9120" y="5091684"/>
            <a:ext cx="274320" cy="274320"/>
          </a:xfrm>
          <a:prstGeom prst="rect">
            <a:avLst/>
          </a:prstGeom>
        </p:spPr>
      </p:pic>
      <p:sp>
        <p:nvSpPr>
          <p:cNvPr id="35" name="Text 28"/>
          <p:cNvSpPr/>
          <p:nvPr/>
        </p:nvSpPr>
        <p:spPr>
          <a:xfrm>
            <a:off x="4983480" y="4733544"/>
            <a:ext cx="42336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0A6A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Privacy</a:t>
            </a:r>
            <a:endParaRPr lang="en-US" sz="1100" dirty="0"/>
          </a:p>
        </p:txBody>
      </p:sp>
      <p:sp>
        <p:nvSpPr>
          <p:cNvPr id="36" name="Text 29"/>
          <p:cNvSpPr/>
          <p:nvPr/>
        </p:nvSpPr>
        <p:spPr>
          <a:xfrm>
            <a:off x="4983480" y="4989576"/>
            <a:ext cx="4325112" cy="7894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715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 phone numbers are hidden in system logs and only visible to clinic staff.</a:t>
            </a:r>
            <a:endParaRPr lang="en-US" sz="1200" dirty="0"/>
          </a:p>
        </p:txBody>
      </p:sp>
      <p:sp>
        <p:nvSpPr>
          <p:cNvPr id="37" name="Shape 30"/>
          <p:cNvSpPr/>
          <p:nvPr/>
        </p:nvSpPr>
        <p:spPr>
          <a:xfrm>
            <a:off x="10424160" y="4733544"/>
            <a:ext cx="896112" cy="274320"/>
          </a:xfrm>
          <a:prstGeom prst="roundRect">
            <a:avLst>
              <a:gd name="adj" fmla="val 50000"/>
            </a:avLst>
          </a:prstGeom>
          <a:solidFill>
            <a:srgbClr val="10A6A0"/>
          </a:solidFill>
          <a:ln/>
        </p:spPr>
      </p:sp>
      <p:sp>
        <p:nvSpPr>
          <p:cNvPr id="38" name="Text 31"/>
          <p:cNvSpPr/>
          <p:nvPr/>
        </p:nvSpPr>
        <p:spPr>
          <a:xfrm>
            <a:off x="10424160" y="4733544"/>
            <a:ext cx="8961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Verified</a:t>
            </a:r>
            <a:endParaRPr lang="en-US" sz="1100" dirty="0"/>
          </a:p>
        </p:txBody>
      </p:sp>
      <p:sp>
        <p:nvSpPr>
          <p:cNvPr id="39" name="Text 32"/>
          <p:cNvSpPr/>
          <p:nvPr/>
        </p:nvSpPr>
        <p:spPr>
          <a:xfrm>
            <a:off x="4023360" y="5925312"/>
            <a:ext cx="75255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9A98B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Source: lead's code reviews this week.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6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var/folders/lw/rmylcyvd5rjfxk9g1z9rrm8w0000gq/T/showship-deck-hW3qWQ/trail_corn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3047695" cy="73152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40080" y="548640"/>
            <a:ext cx="118872" cy="118872"/>
          </a:xfrm>
          <a:prstGeom prst="ellipse">
            <a:avLst/>
          </a:prstGeom>
          <a:solidFill>
            <a:srgbClr val="6C4CF5"/>
          </a:solidFill>
          <a:ln/>
        </p:spPr>
      </p:sp>
      <p:sp>
        <p:nvSpPr>
          <p:cNvPr id="4" name="Text 1"/>
          <p:cNvSpPr/>
          <p:nvPr/>
        </p:nvSpPr>
        <p:spPr>
          <a:xfrm>
            <a:off x="841248" y="45720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6C4CF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Needs Attention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40080" y="777240"/>
            <a:ext cx="9601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Blockers &amp; Decisions Needed</a:t>
            </a:r>
            <a:endParaRPr lang="en-US" sz="2800" dirty="0"/>
          </a:p>
        </p:txBody>
      </p:sp>
      <p:pic>
        <p:nvPicPr>
          <p:cNvPr id="6" name="Image 1" descr="/var/folders/lw/rmylcyvd5rjfxk9g1z9rrm8w0000gq/T/showship-deck-hW3qWQ/trail_m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0928" y="6492240"/>
            <a:ext cx="201168" cy="20116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66960" y="6473952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A98B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Shipped with </a:t>
            </a:r>
            <a:pPr indent="0" marL="0">
              <a:buNone/>
            </a:pPr>
            <a:r>
              <a:rPr lang="en-US" sz="11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Showship</a:t>
            </a:r>
            <a:endParaRPr lang="en-US" sz="1100" dirty="0"/>
          </a:p>
        </p:txBody>
      </p:sp>
      <p:sp>
        <p:nvSpPr>
          <p:cNvPr id="8" name="Text 4"/>
          <p:cNvSpPr/>
          <p:nvPr/>
        </p:nvSpPr>
        <p:spPr>
          <a:xfrm>
            <a:off x="11274552" y="6473952"/>
            <a:ext cx="274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9A98B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Shape 5"/>
          <p:cNvSpPr/>
          <p:nvPr/>
        </p:nvSpPr>
        <p:spPr>
          <a:xfrm>
            <a:off x="640080" y="1783080"/>
            <a:ext cx="5294376" cy="2651760"/>
          </a:xfrm>
          <a:prstGeom prst="roundRect">
            <a:avLst>
              <a:gd name="adj" fmla="val 7586"/>
            </a:avLst>
          </a:prstGeom>
          <a:solidFill>
            <a:srgbClr val="FFFFFF"/>
          </a:solidFill>
          <a:ln w="12700">
            <a:solidFill>
              <a:srgbClr val="FCD9D4"/>
            </a:solidFill>
            <a:prstDash val="solid"/>
          </a:ln>
          <a:effectLst>
            <a:outerShdw sx="100000" sy="100000" kx="0" ky="0" algn="bl" rotWithShape="0" blurRad="127000" dist="25400" dir="5400000">
              <a:srgbClr val="F0503C">
                <a:alpha val="10000"/>
              </a:srgbClr>
            </a:outerShdw>
          </a:effectLst>
        </p:spPr>
      </p:sp>
      <p:sp>
        <p:nvSpPr>
          <p:cNvPr id="10" name="Shape 6"/>
          <p:cNvSpPr/>
          <p:nvPr/>
        </p:nvSpPr>
        <p:spPr>
          <a:xfrm>
            <a:off x="640080" y="1783080"/>
            <a:ext cx="5294376" cy="777240"/>
          </a:xfrm>
          <a:prstGeom prst="roundRect">
            <a:avLst>
              <a:gd name="adj" fmla="val 25882"/>
            </a:avLst>
          </a:prstGeom>
          <a:solidFill>
            <a:srgbClr val="F0503C"/>
          </a:solidFill>
          <a:ln/>
        </p:spPr>
      </p:sp>
      <p:sp>
        <p:nvSpPr>
          <p:cNvPr id="11" name="Shape 7"/>
          <p:cNvSpPr/>
          <p:nvPr/>
        </p:nvSpPr>
        <p:spPr>
          <a:xfrm>
            <a:off x="640080" y="2240280"/>
            <a:ext cx="5294376" cy="320040"/>
          </a:xfrm>
          <a:prstGeom prst="rect">
            <a:avLst/>
          </a:prstGeom>
          <a:solidFill>
            <a:srgbClr val="F0503C"/>
          </a:solidFill>
          <a:ln/>
        </p:spPr>
      </p:sp>
      <p:pic>
        <p:nvPicPr>
          <p:cNvPr id="12" name="Image 2" descr="/var/folders/lw/rmylcyvd5rjfxk9g1z9rrm8w0000gq/T/showship-deck-hW3qWQ/iconc_TriangleAlert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011680"/>
            <a:ext cx="329184" cy="329184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371600" y="1783080"/>
            <a:ext cx="364845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Blockers &amp; Risks</a:t>
            </a:r>
            <a:endParaRPr lang="en-US" sz="1600" dirty="0"/>
          </a:p>
        </p:txBody>
      </p:sp>
      <p:sp>
        <p:nvSpPr>
          <p:cNvPr id="14" name="Text 9"/>
          <p:cNvSpPr/>
          <p:nvPr/>
        </p:nvSpPr>
        <p:spPr>
          <a:xfrm>
            <a:off x="5065776" y="1938528"/>
            <a:ext cx="594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2000" dirty="0"/>
          </a:p>
        </p:txBody>
      </p:sp>
      <p:sp>
        <p:nvSpPr>
          <p:cNvPr id="15" name="Shape 10"/>
          <p:cNvSpPr/>
          <p:nvPr/>
        </p:nvSpPr>
        <p:spPr>
          <a:xfrm>
            <a:off x="960120" y="2807208"/>
            <a:ext cx="402336" cy="402336"/>
          </a:xfrm>
          <a:prstGeom prst="ellipse">
            <a:avLst/>
          </a:prstGeom>
          <a:solidFill>
            <a:srgbClr val="FDE5E2"/>
          </a:solidFill>
          <a:ln/>
        </p:spPr>
      </p:sp>
      <p:sp>
        <p:nvSpPr>
          <p:cNvPr id="16" name="Text 11"/>
          <p:cNvSpPr/>
          <p:nvPr/>
        </p:nvSpPr>
        <p:spPr>
          <a:xfrm>
            <a:off x="960120" y="280720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0503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1300" dirty="0"/>
          </a:p>
        </p:txBody>
      </p:sp>
      <p:sp>
        <p:nvSpPr>
          <p:cNvPr id="17" name="Text 12"/>
          <p:cNvSpPr/>
          <p:nvPr/>
        </p:nvSpPr>
        <p:spPr>
          <a:xfrm>
            <a:off x="1508760" y="2788920"/>
            <a:ext cx="4105656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10000"/>
              </a:lnSpc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Reminders release waiting on one fix</a:t>
            </a:r>
            <a:endParaRPr lang="en-US" sz="1400" dirty="0"/>
          </a:p>
          <a:p>
            <a:pPr indent="0" marL="0">
              <a:lnSpc>
                <a:spcPct val="110000"/>
              </a:lnSpc>
              <a:spcAft>
                <a:spcPts val="400"/>
              </a:spcAft>
              <a:buNone/>
            </a:pPr>
            <a:r>
              <a:rPr lang="en-US" sz="1150" dirty="0">
                <a:solidFill>
                  <a:srgbClr val="55536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Duplicate reminders must be prevented before release. Fix is small and already tested.</a:t>
            </a:r>
            <a:endParaRPr lang="en-US" sz="1400" dirty="0"/>
          </a:p>
          <a:p>
            <a:pPr indent="0" marL="0">
              <a:lnSpc>
                <a:spcPct val="110000"/>
              </a:lnSpc>
              <a:spcAft>
                <a:spcPts val="400"/>
              </a:spcAft>
              <a:buNone/>
            </a:pPr>
            <a:r>
              <a:rPr lang="en-US" sz="1100" i="1" dirty="0">
                <a:solidFill>
                  <a:srgbClr val="9A98B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Owner: Nina Rao @Nina · Expected: next week</a:t>
            </a:r>
            <a:endParaRPr lang="en-US" sz="1400" dirty="0"/>
          </a:p>
        </p:txBody>
      </p:sp>
      <p:sp>
        <p:nvSpPr>
          <p:cNvPr id="18" name="Shape 13"/>
          <p:cNvSpPr/>
          <p:nvPr/>
        </p:nvSpPr>
        <p:spPr>
          <a:xfrm>
            <a:off x="6254496" y="1783080"/>
            <a:ext cx="5294376" cy="2651760"/>
          </a:xfrm>
          <a:prstGeom prst="roundRect">
            <a:avLst>
              <a:gd name="adj" fmla="val 7586"/>
            </a:avLst>
          </a:prstGeom>
          <a:solidFill>
            <a:srgbClr val="FFFFFF"/>
          </a:solidFill>
          <a:ln w="12700">
            <a:solidFill>
              <a:srgbClr val="DFD8FD"/>
            </a:solidFill>
            <a:prstDash val="solid"/>
          </a:ln>
          <a:effectLst>
            <a:outerShdw sx="100000" sy="100000" kx="0" ky="0" algn="bl" rotWithShape="0" blurRad="127000" dist="25400" dir="5400000">
              <a:srgbClr val="6C4CF5">
                <a:alpha val="10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6254496" y="1783080"/>
            <a:ext cx="5294376" cy="777240"/>
          </a:xfrm>
          <a:prstGeom prst="roundRect">
            <a:avLst>
              <a:gd name="adj" fmla="val 25882"/>
            </a:avLst>
          </a:prstGeom>
          <a:solidFill>
            <a:srgbClr val="6C4CF5"/>
          </a:solidFill>
          <a:ln/>
        </p:spPr>
      </p:sp>
      <p:sp>
        <p:nvSpPr>
          <p:cNvPr id="20" name="Shape 15"/>
          <p:cNvSpPr/>
          <p:nvPr/>
        </p:nvSpPr>
        <p:spPr>
          <a:xfrm>
            <a:off x="6254496" y="2240280"/>
            <a:ext cx="5294376" cy="320040"/>
          </a:xfrm>
          <a:prstGeom prst="rect">
            <a:avLst/>
          </a:prstGeom>
          <a:solidFill>
            <a:srgbClr val="6C4CF5"/>
          </a:solidFill>
          <a:ln/>
        </p:spPr>
      </p:sp>
      <p:pic>
        <p:nvPicPr>
          <p:cNvPr id="21" name="Image 3" descr="/var/folders/lw/rmylcyvd5rjfxk9g1z9rrm8w0000gq/T/showship-deck-hW3qWQ/iconc_MessageCircleQuestion_FFFFFF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8816" y="2011680"/>
            <a:ext cx="329184" cy="32918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6986016" y="1783080"/>
            <a:ext cx="364845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Decisions Needed</a:t>
            </a:r>
            <a:endParaRPr lang="en-US" sz="1600" dirty="0"/>
          </a:p>
        </p:txBody>
      </p:sp>
      <p:sp>
        <p:nvSpPr>
          <p:cNvPr id="23" name="Text 17"/>
          <p:cNvSpPr/>
          <p:nvPr/>
        </p:nvSpPr>
        <p:spPr>
          <a:xfrm>
            <a:off x="10680192" y="1938528"/>
            <a:ext cx="594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2000" dirty="0"/>
          </a:p>
        </p:txBody>
      </p:sp>
      <p:sp>
        <p:nvSpPr>
          <p:cNvPr id="24" name="Shape 18"/>
          <p:cNvSpPr/>
          <p:nvPr/>
        </p:nvSpPr>
        <p:spPr>
          <a:xfrm>
            <a:off x="6574536" y="2807208"/>
            <a:ext cx="402336" cy="402336"/>
          </a:xfrm>
          <a:prstGeom prst="ellipse">
            <a:avLst/>
          </a:prstGeom>
          <a:solidFill>
            <a:srgbClr val="E9E4FE"/>
          </a:solidFill>
          <a:ln/>
        </p:spPr>
      </p:sp>
      <p:sp>
        <p:nvSpPr>
          <p:cNvPr id="25" name="Text 19"/>
          <p:cNvSpPr/>
          <p:nvPr/>
        </p:nvSpPr>
        <p:spPr>
          <a:xfrm>
            <a:off x="6574536" y="280720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C4CF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1300" dirty="0"/>
          </a:p>
        </p:txBody>
      </p:sp>
      <p:sp>
        <p:nvSpPr>
          <p:cNvPr id="26" name="Text 20"/>
          <p:cNvSpPr/>
          <p:nvPr/>
        </p:nvSpPr>
        <p:spPr>
          <a:xfrm>
            <a:off x="7123176" y="2788920"/>
            <a:ext cx="4105656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10000"/>
              </a:lnSpc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Can patients turn off SMS reminders and keep email only?</a:t>
            </a:r>
            <a:endParaRPr lang="en-US" sz="1400" dirty="0"/>
          </a:p>
          <a:p>
            <a:pPr indent="0" marL="0">
              <a:lnSpc>
                <a:spcPct val="110000"/>
              </a:lnSpc>
              <a:spcAft>
                <a:spcPts val="400"/>
              </a:spcAft>
              <a:buNone/>
            </a:pPr>
            <a:r>
              <a:rPr lang="en-US" sz="1150" dirty="0">
                <a:solidFill>
                  <a:srgbClr val="55536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Today every patient with a phone number receives SMS reminders; some clinics report complaints.</a:t>
            </a:r>
            <a:endParaRPr lang="en-US" sz="1400" dirty="0"/>
          </a:p>
          <a:p>
            <a:pPr indent="0" marL="0">
              <a:lnSpc>
                <a:spcPct val="110000"/>
              </a:lnSpc>
              <a:spcAft>
                <a:spcPts val="400"/>
              </a:spcAft>
              <a:buNone/>
            </a:pPr>
            <a:r>
              <a:rPr lang="en-US" sz="1100" i="1" dirty="0">
                <a:solidFill>
                  <a:srgbClr val="9A98B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Options: allow opt-out · clinic decides per patient · keep as today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6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var/folders/lw/rmylcyvd5rjfxk9g1z9rrm8w0000gq/T/showship-deck-hW3qWQ/trail_corn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3047695" cy="73152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40080" y="548640"/>
            <a:ext cx="118872" cy="118872"/>
          </a:xfrm>
          <a:prstGeom prst="ellipse">
            <a:avLst/>
          </a:prstGeom>
          <a:solidFill>
            <a:srgbClr val="6C4CF5"/>
          </a:solidFill>
          <a:ln/>
        </p:spPr>
      </p:sp>
      <p:sp>
        <p:nvSpPr>
          <p:cNvPr id="4" name="Text 1"/>
          <p:cNvSpPr/>
          <p:nvPr/>
        </p:nvSpPr>
        <p:spPr>
          <a:xfrm>
            <a:off x="841248" y="45720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6C4CF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Team · Task Tracker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40080" y="777240"/>
            <a:ext cx="9601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Developer Task Track</a:t>
            </a:r>
            <a:endParaRPr lang="en-US" sz="2800" dirty="0"/>
          </a:p>
        </p:txBody>
      </p:sp>
      <p:pic>
        <p:nvPicPr>
          <p:cNvPr id="6" name="Image 1" descr="/var/folders/lw/rmylcyvd5rjfxk9g1z9rrm8w0000gq/T/showship-deck-hW3qWQ/trail_m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0928" y="6492240"/>
            <a:ext cx="201168" cy="20116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66960" y="6473952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A98B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Shipped with </a:t>
            </a:r>
            <a:pPr indent="0" marL="0">
              <a:buNone/>
            </a:pPr>
            <a:r>
              <a:rPr lang="en-US" sz="11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Showship</a:t>
            </a:r>
            <a:endParaRPr lang="en-US" sz="1100" dirty="0"/>
          </a:p>
        </p:txBody>
      </p:sp>
      <p:sp>
        <p:nvSpPr>
          <p:cNvPr id="8" name="Text 4"/>
          <p:cNvSpPr/>
          <p:nvPr/>
        </p:nvSpPr>
        <p:spPr>
          <a:xfrm>
            <a:off x="11274552" y="6473952"/>
            <a:ext cx="274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9A98B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Shape 5"/>
          <p:cNvSpPr/>
          <p:nvPr/>
        </p:nvSpPr>
        <p:spPr>
          <a:xfrm>
            <a:off x="640080" y="1783080"/>
            <a:ext cx="3453384" cy="4206240"/>
          </a:xfrm>
          <a:prstGeom prst="roundRect">
            <a:avLst>
              <a:gd name="adj" fmla="val 5825"/>
            </a:avLst>
          </a:prstGeom>
          <a:solidFill>
            <a:srgbClr val="FFFFFF"/>
          </a:solidFill>
          <a:ln w="12700">
            <a:solidFill>
              <a:srgbClr val="CAEBEA"/>
            </a:solidFill>
            <a:prstDash val="solid"/>
          </a:ln>
          <a:effectLst>
            <a:outerShdw sx="100000" sy="100000" kx="0" ky="0" algn="bl" rotWithShape="0" blurRad="127000" dist="25400" dir="5400000">
              <a:srgbClr val="10A6A0">
                <a:alpha val="10000"/>
              </a:srgbClr>
            </a:outerShdw>
          </a:effectLst>
        </p:spPr>
      </p:sp>
      <p:sp>
        <p:nvSpPr>
          <p:cNvPr id="10" name="Shape 6"/>
          <p:cNvSpPr/>
          <p:nvPr/>
        </p:nvSpPr>
        <p:spPr>
          <a:xfrm>
            <a:off x="914400" y="2057400"/>
            <a:ext cx="566928" cy="566928"/>
          </a:xfrm>
          <a:prstGeom prst="ellipse">
            <a:avLst/>
          </a:prstGeom>
          <a:solidFill>
            <a:srgbClr val="10A6A0"/>
          </a:solidFill>
          <a:ln/>
        </p:spPr>
      </p:sp>
      <p:sp>
        <p:nvSpPr>
          <p:cNvPr id="11" name="Text 7"/>
          <p:cNvSpPr/>
          <p:nvPr/>
        </p:nvSpPr>
        <p:spPr>
          <a:xfrm>
            <a:off x="914400" y="20574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LP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1600200" y="2039112"/>
            <a:ext cx="221894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Leo Park @Leo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1600200" y="2350008"/>
            <a:ext cx="22189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10A6A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ClinicBook · Patient App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914400" y="2834640"/>
            <a:ext cx="292608" cy="292608"/>
          </a:xfrm>
          <a:prstGeom prst="roundRect">
            <a:avLst>
              <a:gd name="adj" fmla="val 18750"/>
            </a:avLst>
          </a:prstGeom>
          <a:solidFill>
            <a:srgbClr val="10A6A0"/>
          </a:solidFill>
          <a:ln/>
        </p:spPr>
      </p:sp>
      <p:sp>
        <p:nvSpPr>
          <p:cNvPr id="15" name="Shape 11"/>
          <p:cNvSpPr/>
          <p:nvPr/>
        </p:nvSpPr>
        <p:spPr>
          <a:xfrm>
            <a:off x="1271016" y="2834640"/>
            <a:ext cx="292608" cy="292608"/>
          </a:xfrm>
          <a:prstGeom prst="roundRect">
            <a:avLst>
              <a:gd name="adj" fmla="val 18750"/>
            </a:avLst>
          </a:prstGeom>
          <a:solidFill>
            <a:srgbClr val="10A6A0"/>
          </a:solidFill>
          <a:ln/>
        </p:spPr>
      </p:sp>
      <p:sp>
        <p:nvSpPr>
          <p:cNvPr id="16" name="Shape 12"/>
          <p:cNvSpPr/>
          <p:nvPr/>
        </p:nvSpPr>
        <p:spPr>
          <a:xfrm>
            <a:off x="1627632" y="2834640"/>
            <a:ext cx="292608" cy="292608"/>
          </a:xfrm>
          <a:prstGeom prst="roundRect">
            <a:avLst>
              <a:gd name="adj" fmla="val 18750"/>
            </a:avLst>
          </a:prstGeom>
          <a:solidFill>
            <a:srgbClr val="10A6A0"/>
          </a:solidFill>
          <a:ln/>
        </p:spPr>
      </p:sp>
      <p:sp>
        <p:nvSpPr>
          <p:cNvPr id="17" name="Shape 13"/>
          <p:cNvSpPr/>
          <p:nvPr/>
        </p:nvSpPr>
        <p:spPr>
          <a:xfrm>
            <a:off x="1984248" y="2834640"/>
            <a:ext cx="292608" cy="292608"/>
          </a:xfrm>
          <a:prstGeom prst="roundRect">
            <a:avLst>
              <a:gd name="adj" fmla="val 18750"/>
            </a:avLst>
          </a:prstGeom>
          <a:solidFill>
            <a:srgbClr val="D4EFEE"/>
          </a:solidFill>
          <a:ln/>
        </p:spPr>
      </p:sp>
      <p:sp>
        <p:nvSpPr>
          <p:cNvPr id="18" name="Shape 14"/>
          <p:cNvSpPr/>
          <p:nvPr/>
        </p:nvSpPr>
        <p:spPr>
          <a:xfrm>
            <a:off x="2340864" y="2834640"/>
            <a:ext cx="292608" cy="292608"/>
          </a:xfrm>
          <a:prstGeom prst="roundRect">
            <a:avLst>
              <a:gd name="adj" fmla="val 18750"/>
            </a:avLst>
          </a:prstGeom>
          <a:solidFill>
            <a:srgbClr val="D4EFEE"/>
          </a:solidFill>
          <a:ln/>
        </p:spPr>
      </p:sp>
      <p:sp>
        <p:nvSpPr>
          <p:cNvPr id="19" name="Text 15"/>
          <p:cNvSpPr/>
          <p:nvPr/>
        </p:nvSpPr>
        <p:spPr>
          <a:xfrm>
            <a:off x="914400" y="3200400"/>
            <a:ext cx="2081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pPr indent="0" marL="0">
              <a:buNone/>
            </a:pPr>
            <a:r>
              <a:rPr lang="en-US" sz="1100" dirty="0">
                <a:solidFill>
                  <a:srgbClr val="9A98B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done   </a:t>
            </a:r>
            <a:pPr indent="0" marL="0">
              <a:buNone/>
            </a:pPr>
            <a:r>
              <a:rPr lang="en-US" sz="11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pPr indent="0" marL="0">
              <a:buNone/>
            </a:pPr>
            <a:r>
              <a:rPr lang="en-US" sz="1100" dirty="0">
                <a:solidFill>
                  <a:srgbClr val="9A98B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open</a:t>
            </a:r>
            <a:endParaRPr lang="en-US" sz="1100" dirty="0"/>
          </a:p>
        </p:txBody>
      </p:sp>
      <p:sp>
        <p:nvSpPr>
          <p:cNvPr id="20" name="Text 16"/>
          <p:cNvSpPr/>
          <p:nvPr/>
        </p:nvSpPr>
        <p:spPr>
          <a:xfrm>
            <a:off x="2904744" y="315468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b="1" dirty="0">
                <a:solidFill>
                  <a:srgbClr val="10A6A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60%</a:t>
            </a:r>
            <a:endParaRPr lang="en-US" sz="1800" dirty="0"/>
          </a:p>
        </p:txBody>
      </p:sp>
      <p:sp>
        <p:nvSpPr>
          <p:cNvPr id="21" name="Shape 17"/>
          <p:cNvSpPr/>
          <p:nvPr/>
        </p:nvSpPr>
        <p:spPr>
          <a:xfrm>
            <a:off x="914400" y="3593592"/>
            <a:ext cx="2904744" cy="128016"/>
          </a:xfrm>
          <a:prstGeom prst="roundRect">
            <a:avLst>
              <a:gd name="adj" fmla="val 50000"/>
            </a:avLst>
          </a:prstGeom>
          <a:solidFill>
            <a:srgbClr val="DBF2F1"/>
          </a:solidFill>
          <a:ln/>
        </p:spPr>
      </p:sp>
      <p:sp>
        <p:nvSpPr>
          <p:cNvPr id="22" name="Shape 18"/>
          <p:cNvSpPr/>
          <p:nvPr/>
        </p:nvSpPr>
        <p:spPr>
          <a:xfrm>
            <a:off x="914400" y="3593592"/>
            <a:ext cx="1742846" cy="128016"/>
          </a:xfrm>
          <a:prstGeom prst="roundRect">
            <a:avLst>
              <a:gd name="adj" fmla="val 50000"/>
            </a:avLst>
          </a:prstGeom>
          <a:solidFill>
            <a:srgbClr val="10A6A0"/>
          </a:solidFill>
          <a:ln/>
        </p:spPr>
      </p:sp>
      <p:sp>
        <p:nvSpPr>
          <p:cNvPr id="23" name="Text 19"/>
          <p:cNvSpPr/>
          <p:nvPr/>
        </p:nvSpPr>
        <p:spPr>
          <a:xfrm>
            <a:off x="914400" y="3813048"/>
            <a:ext cx="29047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i="1" dirty="0">
                <a:solidFill>
                  <a:srgbClr val="55536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Sign-in and clinic search done; booking calendar in progress.</a:t>
            </a:r>
            <a:endParaRPr lang="en-US" sz="1100" dirty="0"/>
          </a:p>
        </p:txBody>
      </p:sp>
      <p:sp>
        <p:nvSpPr>
          <p:cNvPr id="24" name="Shape 20"/>
          <p:cNvSpPr/>
          <p:nvPr/>
        </p:nvSpPr>
        <p:spPr>
          <a:xfrm>
            <a:off x="914400" y="4535424"/>
            <a:ext cx="164592" cy="164592"/>
          </a:xfrm>
          <a:prstGeom prst="ellipse">
            <a:avLst/>
          </a:prstGeom>
          <a:solidFill>
            <a:srgbClr val="10A6A0"/>
          </a:solidFill>
          <a:ln/>
        </p:spPr>
      </p:sp>
      <p:sp>
        <p:nvSpPr>
          <p:cNvPr id="25" name="Text 21"/>
          <p:cNvSpPr/>
          <p:nvPr/>
        </p:nvSpPr>
        <p:spPr>
          <a:xfrm>
            <a:off x="1188720" y="4480560"/>
            <a:ext cx="2630424" cy="3543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P1 · Accounts &amp; Sign-in (3/3)</a:t>
            </a:r>
            <a:endParaRPr lang="en-US" sz="1100" dirty="0"/>
          </a:p>
        </p:txBody>
      </p:sp>
      <p:sp>
        <p:nvSpPr>
          <p:cNvPr id="26" name="Shape 22"/>
          <p:cNvSpPr/>
          <p:nvPr/>
        </p:nvSpPr>
        <p:spPr>
          <a:xfrm>
            <a:off x="914400" y="4889754"/>
            <a:ext cx="164592" cy="164592"/>
          </a:xfrm>
          <a:prstGeom prst="ellipse">
            <a:avLst/>
          </a:prstGeom>
          <a:solidFill>
            <a:srgbClr val="10A6A0"/>
          </a:solidFill>
          <a:ln/>
        </p:spPr>
      </p:sp>
      <p:sp>
        <p:nvSpPr>
          <p:cNvPr id="27" name="Text 23"/>
          <p:cNvSpPr/>
          <p:nvPr/>
        </p:nvSpPr>
        <p:spPr>
          <a:xfrm>
            <a:off x="1188720" y="4834890"/>
            <a:ext cx="2630424" cy="3543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P2 · Clinic Search &amp; Maps (5/5)</a:t>
            </a:r>
            <a:endParaRPr lang="en-US" sz="1100" dirty="0"/>
          </a:p>
        </p:txBody>
      </p:sp>
      <p:sp>
        <p:nvSpPr>
          <p:cNvPr id="28" name="Shape 24"/>
          <p:cNvSpPr/>
          <p:nvPr/>
        </p:nvSpPr>
        <p:spPr>
          <a:xfrm>
            <a:off x="914400" y="5244084"/>
            <a:ext cx="164592" cy="164592"/>
          </a:xfrm>
          <a:prstGeom prst="ellipse">
            <a:avLst/>
          </a:prstGeom>
          <a:solidFill>
            <a:srgbClr val="9FDBD9"/>
          </a:solidFill>
          <a:ln/>
        </p:spPr>
      </p:sp>
      <p:sp>
        <p:nvSpPr>
          <p:cNvPr id="29" name="Text 25"/>
          <p:cNvSpPr/>
          <p:nvPr/>
        </p:nvSpPr>
        <p:spPr>
          <a:xfrm>
            <a:off x="1188720" y="5189220"/>
            <a:ext cx="2630424" cy="3543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P3 · Booking Calendar (2/5)</a:t>
            </a:r>
            <a:endParaRPr lang="en-US" sz="1100" dirty="0"/>
          </a:p>
        </p:txBody>
      </p:sp>
      <p:sp>
        <p:nvSpPr>
          <p:cNvPr id="30" name="Shape 26"/>
          <p:cNvSpPr/>
          <p:nvPr/>
        </p:nvSpPr>
        <p:spPr>
          <a:xfrm>
            <a:off x="914400" y="5598414"/>
            <a:ext cx="164592" cy="16459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C9C6D8"/>
            </a:solidFill>
            <a:prstDash val="solid"/>
          </a:ln>
        </p:spPr>
      </p:sp>
      <p:sp>
        <p:nvSpPr>
          <p:cNvPr id="31" name="Text 27"/>
          <p:cNvSpPr/>
          <p:nvPr/>
        </p:nvSpPr>
        <p:spPr>
          <a:xfrm>
            <a:off x="1188720" y="5543550"/>
            <a:ext cx="2630424" cy="3543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9A98B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P4 · Payments &amp; Receipts (0/4)</a:t>
            </a:r>
            <a:endParaRPr lang="en-US" sz="1100" dirty="0"/>
          </a:p>
        </p:txBody>
      </p:sp>
      <p:sp>
        <p:nvSpPr>
          <p:cNvPr id="32" name="Shape 28"/>
          <p:cNvSpPr/>
          <p:nvPr/>
        </p:nvSpPr>
        <p:spPr>
          <a:xfrm>
            <a:off x="4367784" y="1783080"/>
            <a:ext cx="3453384" cy="4206240"/>
          </a:xfrm>
          <a:prstGeom prst="roundRect">
            <a:avLst>
              <a:gd name="adj" fmla="val 5825"/>
            </a:avLst>
          </a:prstGeom>
          <a:solidFill>
            <a:srgbClr val="FFFFFF"/>
          </a:solidFill>
          <a:ln w="12700">
            <a:solidFill>
              <a:srgbClr val="CAEBEA"/>
            </a:solidFill>
            <a:prstDash val="solid"/>
          </a:ln>
          <a:effectLst>
            <a:outerShdw sx="100000" sy="100000" kx="0" ky="0" algn="bl" rotWithShape="0" blurRad="127000" dist="25400" dir="5400000">
              <a:srgbClr val="10A6A0">
                <a:alpha val="10000"/>
              </a:srgbClr>
            </a:outerShdw>
          </a:effectLst>
        </p:spPr>
      </p:sp>
      <p:sp>
        <p:nvSpPr>
          <p:cNvPr id="33" name="Shape 29"/>
          <p:cNvSpPr/>
          <p:nvPr/>
        </p:nvSpPr>
        <p:spPr>
          <a:xfrm>
            <a:off x="4642104" y="2057400"/>
            <a:ext cx="566928" cy="566928"/>
          </a:xfrm>
          <a:prstGeom prst="ellipse">
            <a:avLst/>
          </a:prstGeom>
          <a:solidFill>
            <a:srgbClr val="10A6A0"/>
          </a:solidFill>
          <a:ln/>
        </p:spPr>
      </p:sp>
      <p:sp>
        <p:nvSpPr>
          <p:cNvPr id="34" name="Text 30"/>
          <p:cNvSpPr/>
          <p:nvPr/>
        </p:nvSpPr>
        <p:spPr>
          <a:xfrm>
            <a:off x="4642104" y="20574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NR</a:t>
            </a:r>
            <a:endParaRPr lang="en-US" sz="1400" dirty="0"/>
          </a:p>
        </p:txBody>
      </p:sp>
      <p:sp>
        <p:nvSpPr>
          <p:cNvPr id="35" name="Text 31"/>
          <p:cNvSpPr/>
          <p:nvPr/>
        </p:nvSpPr>
        <p:spPr>
          <a:xfrm>
            <a:off x="5327904" y="2039112"/>
            <a:ext cx="221894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Nina Rao @Nina</a:t>
            </a:r>
            <a:endParaRPr lang="en-US" sz="1400" dirty="0"/>
          </a:p>
        </p:txBody>
      </p:sp>
      <p:sp>
        <p:nvSpPr>
          <p:cNvPr id="36" name="Text 32"/>
          <p:cNvSpPr/>
          <p:nvPr/>
        </p:nvSpPr>
        <p:spPr>
          <a:xfrm>
            <a:off x="5327904" y="2350008"/>
            <a:ext cx="22189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10A6A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ClinicBook · Clinic Dashboard</a:t>
            </a:r>
            <a:endParaRPr lang="en-US" sz="1100" dirty="0"/>
          </a:p>
        </p:txBody>
      </p:sp>
      <p:sp>
        <p:nvSpPr>
          <p:cNvPr id="37" name="Shape 33"/>
          <p:cNvSpPr/>
          <p:nvPr/>
        </p:nvSpPr>
        <p:spPr>
          <a:xfrm>
            <a:off x="4642104" y="2834640"/>
            <a:ext cx="292608" cy="292608"/>
          </a:xfrm>
          <a:prstGeom prst="roundRect">
            <a:avLst>
              <a:gd name="adj" fmla="val 18750"/>
            </a:avLst>
          </a:prstGeom>
          <a:solidFill>
            <a:srgbClr val="10A6A0"/>
          </a:solidFill>
          <a:ln/>
        </p:spPr>
      </p:sp>
      <p:sp>
        <p:nvSpPr>
          <p:cNvPr id="38" name="Shape 34"/>
          <p:cNvSpPr/>
          <p:nvPr/>
        </p:nvSpPr>
        <p:spPr>
          <a:xfrm>
            <a:off x="4998720" y="2834640"/>
            <a:ext cx="292608" cy="292608"/>
          </a:xfrm>
          <a:prstGeom prst="roundRect">
            <a:avLst>
              <a:gd name="adj" fmla="val 18750"/>
            </a:avLst>
          </a:prstGeom>
          <a:solidFill>
            <a:srgbClr val="10A6A0"/>
          </a:solidFill>
          <a:ln/>
        </p:spPr>
      </p:sp>
      <p:sp>
        <p:nvSpPr>
          <p:cNvPr id="39" name="Shape 35"/>
          <p:cNvSpPr/>
          <p:nvPr/>
        </p:nvSpPr>
        <p:spPr>
          <a:xfrm>
            <a:off x="5355336" y="2834640"/>
            <a:ext cx="292608" cy="292608"/>
          </a:xfrm>
          <a:prstGeom prst="roundRect">
            <a:avLst>
              <a:gd name="adj" fmla="val 18750"/>
            </a:avLst>
          </a:prstGeom>
          <a:solidFill>
            <a:srgbClr val="10A6A0"/>
          </a:solidFill>
          <a:ln/>
        </p:spPr>
      </p:sp>
      <p:sp>
        <p:nvSpPr>
          <p:cNvPr id="40" name="Shape 36"/>
          <p:cNvSpPr/>
          <p:nvPr/>
        </p:nvSpPr>
        <p:spPr>
          <a:xfrm>
            <a:off x="5711952" y="2834640"/>
            <a:ext cx="292608" cy="292608"/>
          </a:xfrm>
          <a:prstGeom prst="roundRect">
            <a:avLst>
              <a:gd name="adj" fmla="val 18750"/>
            </a:avLst>
          </a:prstGeom>
          <a:solidFill>
            <a:srgbClr val="10A6A0"/>
          </a:solidFill>
          <a:ln/>
        </p:spPr>
      </p:sp>
      <p:sp>
        <p:nvSpPr>
          <p:cNvPr id="41" name="Shape 37"/>
          <p:cNvSpPr/>
          <p:nvPr/>
        </p:nvSpPr>
        <p:spPr>
          <a:xfrm>
            <a:off x="6068568" y="2834640"/>
            <a:ext cx="292608" cy="292608"/>
          </a:xfrm>
          <a:prstGeom prst="roundRect">
            <a:avLst>
              <a:gd name="adj" fmla="val 18750"/>
            </a:avLst>
          </a:prstGeom>
          <a:solidFill>
            <a:srgbClr val="D4EFEE"/>
          </a:solidFill>
          <a:ln/>
        </p:spPr>
      </p:sp>
      <p:sp>
        <p:nvSpPr>
          <p:cNvPr id="42" name="Text 38"/>
          <p:cNvSpPr/>
          <p:nvPr/>
        </p:nvSpPr>
        <p:spPr>
          <a:xfrm>
            <a:off x="4642104" y="3200400"/>
            <a:ext cx="2081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</a:t>
            </a:r>
            <a:pPr indent="0" marL="0">
              <a:buNone/>
            </a:pPr>
            <a:r>
              <a:rPr lang="en-US" sz="1100" dirty="0">
                <a:solidFill>
                  <a:srgbClr val="9A98B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done   </a:t>
            </a:r>
            <a:pPr indent="0" marL="0">
              <a:buNone/>
            </a:pPr>
            <a:r>
              <a:rPr lang="en-US" sz="11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pPr indent="0" marL="0">
              <a:buNone/>
            </a:pPr>
            <a:r>
              <a:rPr lang="en-US" sz="1100" dirty="0">
                <a:solidFill>
                  <a:srgbClr val="9A98B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open</a:t>
            </a:r>
            <a:endParaRPr lang="en-US" sz="1100" dirty="0"/>
          </a:p>
        </p:txBody>
      </p:sp>
      <p:sp>
        <p:nvSpPr>
          <p:cNvPr id="43" name="Text 39"/>
          <p:cNvSpPr/>
          <p:nvPr/>
        </p:nvSpPr>
        <p:spPr>
          <a:xfrm>
            <a:off x="6632448" y="315468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b="1" dirty="0">
                <a:solidFill>
                  <a:srgbClr val="10A6A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70%</a:t>
            </a:r>
            <a:endParaRPr lang="en-US" sz="1800" dirty="0"/>
          </a:p>
        </p:txBody>
      </p:sp>
      <p:sp>
        <p:nvSpPr>
          <p:cNvPr id="44" name="Shape 40"/>
          <p:cNvSpPr/>
          <p:nvPr/>
        </p:nvSpPr>
        <p:spPr>
          <a:xfrm>
            <a:off x="4642104" y="3593592"/>
            <a:ext cx="2904744" cy="128016"/>
          </a:xfrm>
          <a:prstGeom prst="roundRect">
            <a:avLst>
              <a:gd name="adj" fmla="val 50000"/>
            </a:avLst>
          </a:prstGeom>
          <a:solidFill>
            <a:srgbClr val="DBF2F1"/>
          </a:solidFill>
          <a:ln/>
        </p:spPr>
      </p:sp>
      <p:sp>
        <p:nvSpPr>
          <p:cNvPr id="45" name="Shape 41"/>
          <p:cNvSpPr/>
          <p:nvPr/>
        </p:nvSpPr>
        <p:spPr>
          <a:xfrm>
            <a:off x="4642104" y="3593592"/>
            <a:ext cx="2033321" cy="128016"/>
          </a:xfrm>
          <a:prstGeom prst="roundRect">
            <a:avLst>
              <a:gd name="adj" fmla="val 50000"/>
            </a:avLst>
          </a:prstGeom>
          <a:solidFill>
            <a:srgbClr val="10A6A0"/>
          </a:solidFill>
          <a:ln/>
        </p:spPr>
      </p:sp>
      <p:sp>
        <p:nvSpPr>
          <p:cNvPr id="46" name="Text 42"/>
          <p:cNvSpPr/>
          <p:nvPr/>
        </p:nvSpPr>
        <p:spPr>
          <a:xfrm>
            <a:off x="4642104" y="3813048"/>
            <a:ext cx="29047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i="1" dirty="0">
                <a:solidFill>
                  <a:srgbClr val="55536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Onboarding and schedules done; reminders in final review.</a:t>
            </a:r>
            <a:endParaRPr lang="en-US" sz="1100" dirty="0"/>
          </a:p>
        </p:txBody>
      </p:sp>
      <p:sp>
        <p:nvSpPr>
          <p:cNvPr id="47" name="Shape 43"/>
          <p:cNvSpPr/>
          <p:nvPr/>
        </p:nvSpPr>
        <p:spPr>
          <a:xfrm>
            <a:off x="4642104" y="4535424"/>
            <a:ext cx="164592" cy="164592"/>
          </a:xfrm>
          <a:prstGeom prst="ellipse">
            <a:avLst/>
          </a:prstGeom>
          <a:solidFill>
            <a:srgbClr val="10A6A0"/>
          </a:solidFill>
          <a:ln/>
        </p:spPr>
      </p:sp>
      <p:sp>
        <p:nvSpPr>
          <p:cNvPr id="48" name="Text 44"/>
          <p:cNvSpPr/>
          <p:nvPr/>
        </p:nvSpPr>
        <p:spPr>
          <a:xfrm>
            <a:off x="4916424" y="4480560"/>
            <a:ext cx="2630424" cy="3543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P1 · Clinic Onboarding (3/3)</a:t>
            </a:r>
            <a:endParaRPr lang="en-US" sz="1100" dirty="0"/>
          </a:p>
        </p:txBody>
      </p:sp>
      <p:sp>
        <p:nvSpPr>
          <p:cNvPr id="49" name="Shape 45"/>
          <p:cNvSpPr/>
          <p:nvPr/>
        </p:nvSpPr>
        <p:spPr>
          <a:xfrm>
            <a:off x="4642104" y="4889754"/>
            <a:ext cx="164592" cy="164592"/>
          </a:xfrm>
          <a:prstGeom prst="ellipse">
            <a:avLst/>
          </a:prstGeom>
          <a:solidFill>
            <a:srgbClr val="10A6A0"/>
          </a:solidFill>
          <a:ln/>
        </p:spPr>
      </p:sp>
      <p:sp>
        <p:nvSpPr>
          <p:cNvPr id="50" name="Text 46"/>
          <p:cNvSpPr/>
          <p:nvPr/>
        </p:nvSpPr>
        <p:spPr>
          <a:xfrm>
            <a:off x="4916424" y="4834890"/>
            <a:ext cx="2630424" cy="3543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P2 · Doctor Schedules (5/5)</a:t>
            </a:r>
            <a:endParaRPr lang="en-US" sz="1100" dirty="0"/>
          </a:p>
        </p:txBody>
      </p:sp>
      <p:sp>
        <p:nvSpPr>
          <p:cNvPr id="51" name="Shape 47"/>
          <p:cNvSpPr/>
          <p:nvPr/>
        </p:nvSpPr>
        <p:spPr>
          <a:xfrm>
            <a:off x="4642104" y="5244084"/>
            <a:ext cx="164592" cy="164592"/>
          </a:xfrm>
          <a:prstGeom prst="ellipse">
            <a:avLst/>
          </a:prstGeom>
          <a:solidFill>
            <a:srgbClr val="9FDBD9"/>
          </a:solidFill>
          <a:ln/>
        </p:spPr>
      </p:sp>
      <p:sp>
        <p:nvSpPr>
          <p:cNvPr id="52" name="Text 48"/>
          <p:cNvSpPr/>
          <p:nvPr/>
        </p:nvSpPr>
        <p:spPr>
          <a:xfrm>
            <a:off x="4916424" y="5189220"/>
            <a:ext cx="2630424" cy="3543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P4 · Reminders, in review (5/5)</a:t>
            </a:r>
            <a:endParaRPr lang="en-US" sz="1100" dirty="0"/>
          </a:p>
        </p:txBody>
      </p:sp>
      <p:sp>
        <p:nvSpPr>
          <p:cNvPr id="53" name="Shape 49"/>
          <p:cNvSpPr/>
          <p:nvPr/>
        </p:nvSpPr>
        <p:spPr>
          <a:xfrm>
            <a:off x="4642104" y="5598414"/>
            <a:ext cx="164592" cy="16459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C9C6D8"/>
            </a:solidFill>
            <a:prstDash val="solid"/>
          </a:ln>
        </p:spPr>
      </p:sp>
      <p:sp>
        <p:nvSpPr>
          <p:cNvPr id="54" name="Text 50"/>
          <p:cNvSpPr/>
          <p:nvPr/>
        </p:nvSpPr>
        <p:spPr>
          <a:xfrm>
            <a:off x="4916424" y="5543550"/>
            <a:ext cx="2630424" cy="3543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9A98B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P3 · Reports &amp; Exports (0/3)</a:t>
            </a:r>
            <a:endParaRPr lang="en-US" sz="1100" dirty="0"/>
          </a:p>
        </p:txBody>
      </p:sp>
      <p:sp>
        <p:nvSpPr>
          <p:cNvPr id="55" name="Shape 51"/>
          <p:cNvSpPr/>
          <p:nvPr/>
        </p:nvSpPr>
        <p:spPr>
          <a:xfrm>
            <a:off x="8095488" y="1783080"/>
            <a:ext cx="3453384" cy="4206240"/>
          </a:xfrm>
          <a:prstGeom prst="roundRect">
            <a:avLst>
              <a:gd name="adj" fmla="val 5825"/>
            </a:avLst>
          </a:prstGeom>
          <a:solidFill>
            <a:srgbClr val="FFFFFF"/>
          </a:solidFill>
          <a:ln w="12700">
            <a:solidFill>
              <a:srgbClr val="FFDED7"/>
            </a:solidFill>
            <a:prstDash val="solid"/>
          </a:ln>
          <a:effectLst>
            <a:outerShdw sx="100000" sy="100000" kx="0" ky="0" algn="bl" rotWithShape="0" blurRad="127000" dist="25400" dir="5400000">
              <a:srgbClr val="FF6B4A">
                <a:alpha val="10000"/>
              </a:srgbClr>
            </a:outerShdw>
          </a:effectLst>
        </p:spPr>
      </p:sp>
      <p:sp>
        <p:nvSpPr>
          <p:cNvPr id="56" name="Shape 52"/>
          <p:cNvSpPr/>
          <p:nvPr/>
        </p:nvSpPr>
        <p:spPr>
          <a:xfrm>
            <a:off x="8369808" y="2057400"/>
            <a:ext cx="566928" cy="566928"/>
          </a:xfrm>
          <a:prstGeom prst="ellipse">
            <a:avLst/>
          </a:prstGeom>
          <a:solidFill>
            <a:srgbClr val="FF6B4A"/>
          </a:solidFill>
          <a:ln/>
        </p:spPr>
      </p:sp>
      <p:sp>
        <p:nvSpPr>
          <p:cNvPr id="57" name="Text 53"/>
          <p:cNvSpPr/>
          <p:nvPr/>
        </p:nvSpPr>
        <p:spPr>
          <a:xfrm>
            <a:off x="8369808" y="20574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ML</a:t>
            </a:r>
            <a:endParaRPr lang="en-US" sz="1400" dirty="0"/>
          </a:p>
        </p:txBody>
      </p:sp>
      <p:sp>
        <p:nvSpPr>
          <p:cNvPr id="58" name="Text 54"/>
          <p:cNvSpPr/>
          <p:nvPr/>
        </p:nvSpPr>
        <p:spPr>
          <a:xfrm>
            <a:off x="9055608" y="2039112"/>
            <a:ext cx="221894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Maya Lin @Maya</a:t>
            </a:r>
            <a:endParaRPr lang="en-US" sz="1400" dirty="0"/>
          </a:p>
        </p:txBody>
      </p:sp>
      <p:sp>
        <p:nvSpPr>
          <p:cNvPr id="59" name="Text 55"/>
          <p:cNvSpPr/>
          <p:nvPr/>
        </p:nvSpPr>
        <p:spPr>
          <a:xfrm>
            <a:off x="9055608" y="2350008"/>
            <a:ext cx="22189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FF6B4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PulseBoard · Analytics</a:t>
            </a:r>
            <a:endParaRPr lang="en-US" sz="1100" dirty="0"/>
          </a:p>
        </p:txBody>
      </p:sp>
      <p:sp>
        <p:nvSpPr>
          <p:cNvPr id="60" name="Shape 56"/>
          <p:cNvSpPr/>
          <p:nvPr/>
        </p:nvSpPr>
        <p:spPr>
          <a:xfrm>
            <a:off x="8369808" y="2834640"/>
            <a:ext cx="292608" cy="292608"/>
          </a:xfrm>
          <a:prstGeom prst="roundRect">
            <a:avLst>
              <a:gd name="adj" fmla="val 18750"/>
            </a:avLst>
          </a:prstGeom>
          <a:solidFill>
            <a:srgbClr val="FF6B4A"/>
          </a:solidFill>
          <a:ln/>
        </p:spPr>
      </p:sp>
      <p:sp>
        <p:nvSpPr>
          <p:cNvPr id="61" name="Shape 57"/>
          <p:cNvSpPr/>
          <p:nvPr/>
        </p:nvSpPr>
        <p:spPr>
          <a:xfrm>
            <a:off x="8726424" y="2834640"/>
            <a:ext cx="292608" cy="292608"/>
          </a:xfrm>
          <a:prstGeom prst="roundRect">
            <a:avLst>
              <a:gd name="adj" fmla="val 18750"/>
            </a:avLst>
          </a:prstGeom>
          <a:solidFill>
            <a:srgbClr val="FF6B4A"/>
          </a:solidFill>
          <a:ln/>
        </p:spPr>
      </p:sp>
      <p:sp>
        <p:nvSpPr>
          <p:cNvPr id="62" name="Shape 58"/>
          <p:cNvSpPr/>
          <p:nvPr/>
        </p:nvSpPr>
        <p:spPr>
          <a:xfrm>
            <a:off x="9083040" y="2834640"/>
            <a:ext cx="292608" cy="292608"/>
          </a:xfrm>
          <a:prstGeom prst="roundRect">
            <a:avLst>
              <a:gd name="adj" fmla="val 18750"/>
            </a:avLst>
          </a:prstGeom>
          <a:solidFill>
            <a:srgbClr val="FF6B4A"/>
          </a:solidFill>
          <a:ln/>
        </p:spPr>
      </p:sp>
      <p:sp>
        <p:nvSpPr>
          <p:cNvPr id="63" name="Shape 59"/>
          <p:cNvSpPr/>
          <p:nvPr/>
        </p:nvSpPr>
        <p:spPr>
          <a:xfrm>
            <a:off x="9439656" y="2834640"/>
            <a:ext cx="292608" cy="292608"/>
          </a:xfrm>
          <a:prstGeom prst="roundRect">
            <a:avLst>
              <a:gd name="adj" fmla="val 18750"/>
            </a:avLst>
          </a:prstGeom>
          <a:solidFill>
            <a:srgbClr val="FF6B4A"/>
          </a:solidFill>
          <a:ln/>
        </p:spPr>
      </p:sp>
      <p:sp>
        <p:nvSpPr>
          <p:cNvPr id="64" name="Shape 60"/>
          <p:cNvSpPr/>
          <p:nvPr/>
        </p:nvSpPr>
        <p:spPr>
          <a:xfrm>
            <a:off x="9796272" y="2834640"/>
            <a:ext cx="292608" cy="292608"/>
          </a:xfrm>
          <a:prstGeom prst="roundRect">
            <a:avLst>
              <a:gd name="adj" fmla="val 18750"/>
            </a:avLst>
          </a:prstGeom>
          <a:solidFill>
            <a:srgbClr val="FF6B4A"/>
          </a:solidFill>
          <a:ln/>
        </p:spPr>
      </p:sp>
      <p:sp>
        <p:nvSpPr>
          <p:cNvPr id="65" name="Shape 61"/>
          <p:cNvSpPr/>
          <p:nvPr/>
        </p:nvSpPr>
        <p:spPr>
          <a:xfrm>
            <a:off x="10152888" y="2834640"/>
            <a:ext cx="292608" cy="292608"/>
          </a:xfrm>
          <a:prstGeom prst="roundRect">
            <a:avLst>
              <a:gd name="adj" fmla="val 18750"/>
            </a:avLst>
          </a:prstGeom>
          <a:solidFill>
            <a:srgbClr val="FFE4DE"/>
          </a:solidFill>
          <a:ln/>
        </p:spPr>
      </p:sp>
      <p:sp>
        <p:nvSpPr>
          <p:cNvPr id="66" name="Text 62"/>
          <p:cNvSpPr/>
          <p:nvPr/>
        </p:nvSpPr>
        <p:spPr>
          <a:xfrm>
            <a:off x="8369808" y="3200400"/>
            <a:ext cx="2081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5</a:t>
            </a:r>
            <a:pPr indent="0" marL="0">
              <a:buNone/>
            </a:pPr>
            <a:r>
              <a:rPr lang="en-US" sz="1100" dirty="0">
                <a:solidFill>
                  <a:srgbClr val="9A98B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done   </a:t>
            </a:r>
            <a:pPr indent="0" marL="0">
              <a:buNone/>
            </a:pPr>
            <a:r>
              <a:rPr lang="en-US" sz="11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pPr indent="0" marL="0">
              <a:buNone/>
            </a:pPr>
            <a:r>
              <a:rPr lang="en-US" sz="1100" dirty="0">
                <a:solidFill>
                  <a:srgbClr val="9A98B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open</a:t>
            </a:r>
            <a:endParaRPr lang="en-US" sz="1100" dirty="0"/>
          </a:p>
        </p:txBody>
      </p:sp>
      <p:sp>
        <p:nvSpPr>
          <p:cNvPr id="67" name="Text 63"/>
          <p:cNvSpPr/>
          <p:nvPr/>
        </p:nvSpPr>
        <p:spPr>
          <a:xfrm>
            <a:off x="10360152" y="315468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b="1" dirty="0">
                <a:solidFill>
                  <a:srgbClr val="FF6B4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75%</a:t>
            </a:r>
            <a:endParaRPr lang="en-US" sz="1800" dirty="0"/>
          </a:p>
        </p:txBody>
      </p:sp>
      <p:sp>
        <p:nvSpPr>
          <p:cNvPr id="68" name="Shape 64"/>
          <p:cNvSpPr/>
          <p:nvPr/>
        </p:nvSpPr>
        <p:spPr>
          <a:xfrm>
            <a:off x="8369808" y="3593592"/>
            <a:ext cx="2904744" cy="128016"/>
          </a:xfrm>
          <a:prstGeom prst="roundRect">
            <a:avLst>
              <a:gd name="adj" fmla="val 50000"/>
            </a:avLst>
          </a:prstGeom>
          <a:solidFill>
            <a:srgbClr val="FFE9E4"/>
          </a:solidFill>
          <a:ln/>
        </p:spPr>
      </p:sp>
      <p:sp>
        <p:nvSpPr>
          <p:cNvPr id="69" name="Shape 65"/>
          <p:cNvSpPr/>
          <p:nvPr/>
        </p:nvSpPr>
        <p:spPr>
          <a:xfrm>
            <a:off x="8369808" y="3593592"/>
            <a:ext cx="2178558" cy="128016"/>
          </a:xfrm>
          <a:prstGeom prst="roundRect">
            <a:avLst>
              <a:gd name="adj" fmla="val 50000"/>
            </a:avLst>
          </a:prstGeom>
          <a:solidFill>
            <a:srgbClr val="FF6B4A"/>
          </a:solidFill>
          <a:ln/>
        </p:spPr>
      </p:sp>
      <p:sp>
        <p:nvSpPr>
          <p:cNvPr id="70" name="Text 66"/>
          <p:cNvSpPr/>
          <p:nvPr/>
        </p:nvSpPr>
        <p:spPr>
          <a:xfrm>
            <a:off x="8369808" y="3813048"/>
            <a:ext cx="29047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i="1" dirty="0">
                <a:solidFill>
                  <a:srgbClr val="55536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Data transfer done; usage tracking rolling out.</a:t>
            </a:r>
            <a:endParaRPr lang="en-US" sz="1100" dirty="0"/>
          </a:p>
        </p:txBody>
      </p:sp>
      <p:sp>
        <p:nvSpPr>
          <p:cNvPr id="71" name="Shape 67"/>
          <p:cNvSpPr/>
          <p:nvPr/>
        </p:nvSpPr>
        <p:spPr>
          <a:xfrm>
            <a:off x="8369808" y="4535424"/>
            <a:ext cx="164592" cy="164592"/>
          </a:xfrm>
          <a:prstGeom prst="ellipse">
            <a:avLst/>
          </a:prstGeom>
          <a:solidFill>
            <a:srgbClr val="FF6B4A"/>
          </a:solidFill>
          <a:ln/>
        </p:spPr>
      </p:sp>
      <p:sp>
        <p:nvSpPr>
          <p:cNvPr id="72" name="Text 68"/>
          <p:cNvSpPr/>
          <p:nvPr/>
        </p:nvSpPr>
        <p:spPr>
          <a:xfrm>
            <a:off x="8644128" y="4480560"/>
            <a:ext cx="2630424" cy="3543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Data transfer to new system</a:t>
            </a:r>
            <a:endParaRPr lang="en-US" sz="1100" dirty="0"/>
          </a:p>
        </p:txBody>
      </p:sp>
      <p:sp>
        <p:nvSpPr>
          <p:cNvPr id="73" name="Shape 69"/>
          <p:cNvSpPr/>
          <p:nvPr/>
        </p:nvSpPr>
        <p:spPr>
          <a:xfrm>
            <a:off x="8369808" y="4889754"/>
            <a:ext cx="164592" cy="164592"/>
          </a:xfrm>
          <a:prstGeom prst="ellipse">
            <a:avLst/>
          </a:prstGeom>
          <a:solidFill>
            <a:srgbClr val="FF6B4A"/>
          </a:solidFill>
          <a:ln/>
        </p:spPr>
      </p:sp>
      <p:sp>
        <p:nvSpPr>
          <p:cNvPr id="74" name="Text 70"/>
          <p:cNvSpPr/>
          <p:nvPr/>
        </p:nvSpPr>
        <p:spPr>
          <a:xfrm>
            <a:off x="8644128" y="4834890"/>
            <a:ext cx="2630424" cy="3543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Event plan agreed</a:t>
            </a:r>
            <a:endParaRPr lang="en-US" sz="1100" dirty="0"/>
          </a:p>
        </p:txBody>
      </p:sp>
      <p:sp>
        <p:nvSpPr>
          <p:cNvPr id="75" name="Shape 71"/>
          <p:cNvSpPr/>
          <p:nvPr/>
        </p:nvSpPr>
        <p:spPr>
          <a:xfrm>
            <a:off x="8369808" y="5244084"/>
            <a:ext cx="164592" cy="164592"/>
          </a:xfrm>
          <a:prstGeom prst="ellipse">
            <a:avLst/>
          </a:prstGeom>
          <a:solidFill>
            <a:srgbClr val="FFC4B7"/>
          </a:solidFill>
          <a:ln/>
        </p:spPr>
      </p:sp>
      <p:sp>
        <p:nvSpPr>
          <p:cNvPr id="76" name="Text 72"/>
          <p:cNvSpPr/>
          <p:nvPr/>
        </p:nvSpPr>
        <p:spPr>
          <a:xfrm>
            <a:off x="8644128" y="5189220"/>
            <a:ext cx="2630424" cy="3543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Usage tracking rollout</a:t>
            </a:r>
            <a:endParaRPr lang="en-US" sz="1100" dirty="0"/>
          </a:p>
        </p:txBody>
      </p:sp>
      <p:sp>
        <p:nvSpPr>
          <p:cNvPr id="77" name="Shape 73"/>
          <p:cNvSpPr/>
          <p:nvPr/>
        </p:nvSpPr>
        <p:spPr>
          <a:xfrm>
            <a:off x="8369808" y="5598414"/>
            <a:ext cx="164592" cy="164592"/>
          </a:xfrm>
          <a:prstGeom prst="ellipse">
            <a:avLst/>
          </a:prstGeom>
          <a:solidFill>
            <a:srgbClr val="FF6B4A"/>
          </a:solidFill>
          <a:ln/>
        </p:spPr>
      </p:sp>
      <p:sp>
        <p:nvSpPr>
          <p:cNvPr id="78" name="Text 74"/>
          <p:cNvSpPr/>
          <p:nvPr/>
        </p:nvSpPr>
        <p:spPr>
          <a:xfrm>
            <a:off x="8644128" y="5543550"/>
            <a:ext cx="2630424" cy="3543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Code reviews, 3 features</a:t>
            </a:r>
            <a:endParaRPr lang="en-US" sz="1100" dirty="0"/>
          </a:p>
        </p:txBody>
      </p:sp>
      <p:sp>
        <p:nvSpPr>
          <p:cNvPr id="79" name="Text 75"/>
          <p:cNvSpPr/>
          <p:nvPr/>
        </p:nvSpPr>
        <p:spPr>
          <a:xfrm>
            <a:off x="640080" y="6062472"/>
            <a:ext cx="10908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9A98B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Done/Open = planned tasks this week; work in review stays open until approved.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6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var/folders/lw/rmylcyvd5rjfxk9g1z9rrm8w0000gq/T/showship-deck-hW3qWQ/trail_corn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3047695" cy="73152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40080" y="548640"/>
            <a:ext cx="118872" cy="118872"/>
          </a:xfrm>
          <a:prstGeom prst="ellipse">
            <a:avLst/>
          </a:prstGeom>
          <a:solidFill>
            <a:srgbClr val="6C4CF5"/>
          </a:solidFill>
          <a:ln/>
        </p:spPr>
      </p:sp>
      <p:sp>
        <p:nvSpPr>
          <p:cNvPr id="4" name="Text 1"/>
          <p:cNvSpPr/>
          <p:nvPr/>
        </p:nvSpPr>
        <p:spPr>
          <a:xfrm>
            <a:off x="841248" y="45720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6C4CF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Engineering Activity · GitHub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40080" y="777240"/>
            <a:ext cx="9601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Team Delivery Activity This Week</a:t>
            </a:r>
            <a:endParaRPr lang="en-US" sz="2800" dirty="0"/>
          </a:p>
        </p:txBody>
      </p:sp>
      <p:pic>
        <p:nvPicPr>
          <p:cNvPr id="6" name="Image 1" descr="/var/folders/lw/rmylcyvd5rjfxk9g1z9rrm8w0000gq/T/showship-deck-hW3qWQ/trail_m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0928" y="6492240"/>
            <a:ext cx="201168" cy="20116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66960" y="6473952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A98B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Shipped with </a:t>
            </a:r>
            <a:pPr indent="0" marL="0">
              <a:buNone/>
            </a:pPr>
            <a:r>
              <a:rPr lang="en-US" sz="11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Showship</a:t>
            </a:r>
            <a:endParaRPr lang="en-US" sz="1100" dirty="0"/>
          </a:p>
        </p:txBody>
      </p:sp>
      <p:sp>
        <p:nvSpPr>
          <p:cNvPr id="8" name="Text 4"/>
          <p:cNvSpPr/>
          <p:nvPr/>
        </p:nvSpPr>
        <p:spPr>
          <a:xfrm>
            <a:off x="11274552" y="6473952"/>
            <a:ext cx="274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9A98B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Shape 5"/>
          <p:cNvSpPr/>
          <p:nvPr/>
        </p:nvSpPr>
        <p:spPr>
          <a:xfrm>
            <a:off x="640080" y="1783080"/>
            <a:ext cx="7726680" cy="4434840"/>
          </a:xfrm>
          <a:prstGeom prst="roundRect">
            <a:avLst>
              <a:gd name="adj" fmla="val 4536"/>
            </a:avLst>
          </a:prstGeom>
          <a:solidFill>
            <a:srgbClr val="FFFFFF"/>
          </a:solidFill>
          <a:ln w="12700">
            <a:solidFill>
              <a:srgbClr val="DFD8FD"/>
            </a:solidFill>
            <a:prstDash val="solid"/>
          </a:ln>
          <a:effectLst>
            <a:outerShdw sx="100000" sy="100000" kx="0" ky="0" algn="bl" rotWithShape="0" blurRad="127000" dist="25400" dir="5400000">
              <a:srgbClr val="6C4CF5">
                <a:alpha val="10000"/>
              </a:srgbClr>
            </a:outerShdw>
          </a:effectLst>
        </p:spPr>
      </p:sp>
      <p:graphicFrame>
        <p:nvGraphicFramePr>
          <p:cNvPr id="10" name="Chart 0" descr=""/>
          <p:cNvGraphicFramePr/>
          <p:nvPr/>
        </p:nvGraphicFramePr>
        <p:xfrm>
          <a:off x="822960" y="1920240"/>
          <a:ext cx="7360920" cy="37947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1" name="Text 6"/>
          <p:cNvSpPr/>
          <p:nvPr/>
        </p:nvSpPr>
        <p:spPr>
          <a:xfrm>
            <a:off x="914400" y="5760720"/>
            <a:ext cx="7178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9A98B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Source: GitHub activity this week.</a:t>
            </a:r>
            <a:endParaRPr lang="en-US" sz="1100" dirty="0"/>
          </a:p>
        </p:txBody>
      </p:sp>
      <p:sp>
        <p:nvSpPr>
          <p:cNvPr id="12" name="Shape 7"/>
          <p:cNvSpPr/>
          <p:nvPr/>
        </p:nvSpPr>
        <p:spPr>
          <a:xfrm>
            <a:off x="8641080" y="1783080"/>
            <a:ext cx="2907792" cy="1344168"/>
          </a:xfrm>
          <a:prstGeom prst="roundRect">
            <a:avLst>
              <a:gd name="adj" fmla="val 14966"/>
            </a:avLst>
          </a:prstGeom>
          <a:solidFill>
            <a:srgbClr val="6C4CF5"/>
          </a:solidFill>
          <a:ln/>
          <a:effectLst>
            <a:outerShdw sx="100000" sy="100000" kx="0" ky="0" algn="bl" rotWithShape="0" blurRad="127000" dist="25400" dir="5400000">
              <a:srgbClr val="6C4CF5">
                <a:alpha val="30000"/>
              </a:srgbClr>
            </a:outerShdw>
          </a:effectLst>
        </p:spPr>
      </p:sp>
      <p:sp>
        <p:nvSpPr>
          <p:cNvPr id="13" name="Text 8"/>
          <p:cNvSpPr/>
          <p:nvPr/>
        </p:nvSpPr>
        <p:spPr>
          <a:xfrm>
            <a:off x="8915400" y="1874520"/>
            <a:ext cx="2359152" cy="60487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3000" dirty="0"/>
          </a:p>
        </p:txBody>
      </p:sp>
      <p:sp>
        <p:nvSpPr>
          <p:cNvPr id="14" name="Text 9"/>
          <p:cNvSpPr/>
          <p:nvPr/>
        </p:nvSpPr>
        <p:spPr>
          <a:xfrm>
            <a:off x="8915400" y="2562697"/>
            <a:ext cx="2359152" cy="4704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Features approved</a:t>
            </a:r>
            <a:endParaRPr lang="en-US" sz="1150" dirty="0"/>
          </a:p>
        </p:txBody>
      </p:sp>
      <p:sp>
        <p:nvSpPr>
          <p:cNvPr id="15" name="Shape 10"/>
          <p:cNvSpPr/>
          <p:nvPr/>
        </p:nvSpPr>
        <p:spPr>
          <a:xfrm>
            <a:off x="8641080" y="3328416"/>
            <a:ext cx="2907792" cy="1344168"/>
          </a:xfrm>
          <a:prstGeom prst="roundRect">
            <a:avLst>
              <a:gd name="adj" fmla="val 14966"/>
            </a:avLst>
          </a:prstGeom>
          <a:solidFill>
            <a:srgbClr val="FFFFFF"/>
          </a:solidFill>
          <a:ln w="12700">
            <a:solidFill>
              <a:srgbClr val="DAD2FD"/>
            </a:solidFill>
            <a:prstDash val="solid"/>
          </a:ln>
          <a:effectLst>
            <a:outerShdw sx="100000" sy="100000" kx="0" ky="0" algn="bl" rotWithShape="0" blurRad="127000" dist="25400" dir="5400000">
              <a:srgbClr val="6C4CF5">
                <a:alpha val="10000"/>
              </a:srgbClr>
            </a:outerShdw>
          </a:effectLst>
        </p:spPr>
      </p:sp>
      <p:sp>
        <p:nvSpPr>
          <p:cNvPr id="16" name="Text 11"/>
          <p:cNvSpPr/>
          <p:nvPr/>
        </p:nvSpPr>
        <p:spPr>
          <a:xfrm>
            <a:off x="8915400" y="3419856"/>
            <a:ext cx="2359152" cy="60487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000" b="1" dirty="0">
                <a:solidFill>
                  <a:srgbClr val="6C4CF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3000" dirty="0"/>
          </a:p>
        </p:txBody>
      </p:sp>
      <p:sp>
        <p:nvSpPr>
          <p:cNvPr id="17" name="Text 12"/>
          <p:cNvSpPr/>
          <p:nvPr/>
        </p:nvSpPr>
        <p:spPr>
          <a:xfrm>
            <a:off x="8915400" y="4108033"/>
            <a:ext cx="2359152" cy="4704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55536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 final review</a:t>
            </a:r>
            <a:endParaRPr lang="en-US" sz="1150" dirty="0"/>
          </a:p>
        </p:txBody>
      </p:sp>
      <p:sp>
        <p:nvSpPr>
          <p:cNvPr id="18" name="Shape 13"/>
          <p:cNvSpPr/>
          <p:nvPr/>
        </p:nvSpPr>
        <p:spPr>
          <a:xfrm>
            <a:off x="8641080" y="4873752"/>
            <a:ext cx="2907792" cy="1344168"/>
          </a:xfrm>
          <a:prstGeom prst="roundRect">
            <a:avLst>
              <a:gd name="adj" fmla="val 14966"/>
            </a:avLst>
          </a:prstGeom>
          <a:solidFill>
            <a:srgbClr val="FFFFFF"/>
          </a:solidFill>
          <a:ln w="12700">
            <a:solidFill>
              <a:srgbClr val="DAD2FD"/>
            </a:solidFill>
            <a:prstDash val="solid"/>
          </a:ln>
          <a:effectLst>
            <a:outerShdw sx="100000" sy="100000" kx="0" ky="0" algn="bl" rotWithShape="0" blurRad="127000" dist="25400" dir="5400000">
              <a:srgbClr val="6C4CF5">
                <a:alpha val="10000"/>
              </a:srgbClr>
            </a:outerShdw>
          </a:effectLst>
        </p:spPr>
      </p:sp>
      <p:sp>
        <p:nvSpPr>
          <p:cNvPr id="19" name="Text 14"/>
          <p:cNvSpPr/>
          <p:nvPr/>
        </p:nvSpPr>
        <p:spPr>
          <a:xfrm>
            <a:off x="8915400" y="4965192"/>
            <a:ext cx="2359152" cy="60487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000" b="1" dirty="0">
                <a:solidFill>
                  <a:srgbClr val="6C4CF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7</a:t>
            </a:r>
            <a:endParaRPr lang="en-US" sz="3000" dirty="0"/>
          </a:p>
        </p:txBody>
      </p:sp>
      <p:sp>
        <p:nvSpPr>
          <p:cNvPr id="20" name="Text 15"/>
          <p:cNvSpPr/>
          <p:nvPr/>
        </p:nvSpPr>
        <p:spPr>
          <a:xfrm>
            <a:off x="8915400" y="5653369"/>
            <a:ext cx="2359152" cy="4704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55536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Code reviews completed</a:t>
            </a:r>
            <a:endParaRPr lang="en-US" sz="11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6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var/folders/lw/rmylcyvd5rjfxk9g1z9rrm8w0000gq/T/showship-deck-hW3qWQ/trail_corn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3047695" cy="73152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40080" y="548640"/>
            <a:ext cx="118872" cy="118872"/>
          </a:xfrm>
          <a:prstGeom prst="ellipse">
            <a:avLst/>
          </a:prstGeom>
          <a:solidFill>
            <a:srgbClr val="6C4CF5"/>
          </a:solidFill>
          <a:ln/>
        </p:spPr>
      </p:sp>
      <p:sp>
        <p:nvSpPr>
          <p:cNvPr id="4" name="Text 1"/>
          <p:cNvSpPr/>
          <p:nvPr/>
        </p:nvSpPr>
        <p:spPr>
          <a:xfrm>
            <a:off x="841248" y="45720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6C4CF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Looking Ahead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40080" y="777240"/>
            <a:ext cx="9601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Next Week's Plan</a:t>
            </a:r>
            <a:endParaRPr lang="en-US" sz="2800" dirty="0"/>
          </a:p>
        </p:txBody>
      </p:sp>
      <p:pic>
        <p:nvPicPr>
          <p:cNvPr id="6" name="Image 1" descr="/var/folders/lw/rmylcyvd5rjfxk9g1z9rrm8w0000gq/T/showship-deck-hW3qWQ/trail_m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0928" y="6492240"/>
            <a:ext cx="201168" cy="20116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66960" y="6473952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A98B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Shipped with </a:t>
            </a:r>
            <a:pPr indent="0" marL="0">
              <a:buNone/>
            </a:pPr>
            <a:r>
              <a:rPr lang="en-US" sz="11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Showship</a:t>
            </a:r>
            <a:endParaRPr lang="en-US" sz="1100" dirty="0"/>
          </a:p>
        </p:txBody>
      </p:sp>
      <p:sp>
        <p:nvSpPr>
          <p:cNvPr id="8" name="Text 4"/>
          <p:cNvSpPr/>
          <p:nvPr/>
        </p:nvSpPr>
        <p:spPr>
          <a:xfrm>
            <a:off x="11274552" y="6473952"/>
            <a:ext cx="274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9A98B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5"/>
          <p:cNvSpPr/>
          <p:nvPr/>
        </p:nvSpPr>
        <p:spPr>
          <a:xfrm>
            <a:off x="1051560" y="169164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A98B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Project / track</a:t>
            </a:r>
            <a:endParaRPr lang="en-US" sz="1100" dirty="0"/>
          </a:p>
        </p:txBody>
      </p:sp>
      <p:sp>
        <p:nvSpPr>
          <p:cNvPr id="10" name="Text 6"/>
          <p:cNvSpPr/>
          <p:nvPr/>
        </p:nvSpPr>
        <p:spPr>
          <a:xfrm>
            <a:off x="3566160" y="16916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A98B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Owner</a:t>
            </a:r>
            <a:endParaRPr lang="en-US" sz="1100" dirty="0"/>
          </a:p>
        </p:txBody>
      </p:sp>
      <p:sp>
        <p:nvSpPr>
          <p:cNvPr id="11" name="Text 7"/>
          <p:cNvSpPr/>
          <p:nvPr/>
        </p:nvSpPr>
        <p:spPr>
          <a:xfrm>
            <a:off x="5394960" y="1691640"/>
            <a:ext cx="43251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A98B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Next focus</a:t>
            </a:r>
            <a:endParaRPr lang="en-US" sz="1100" dirty="0"/>
          </a:p>
        </p:txBody>
      </p:sp>
      <p:sp>
        <p:nvSpPr>
          <p:cNvPr id="12" name="Text 8"/>
          <p:cNvSpPr/>
          <p:nvPr/>
        </p:nvSpPr>
        <p:spPr>
          <a:xfrm>
            <a:off x="9720072" y="16916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A98B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Status</a:t>
            </a:r>
            <a:endParaRPr lang="en-US" sz="1100" dirty="0"/>
          </a:p>
        </p:txBody>
      </p:sp>
      <p:sp>
        <p:nvSpPr>
          <p:cNvPr id="13" name="Shape 9"/>
          <p:cNvSpPr/>
          <p:nvPr/>
        </p:nvSpPr>
        <p:spPr>
          <a:xfrm>
            <a:off x="640080" y="2057400"/>
            <a:ext cx="10908792" cy="868680"/>
          </a:xfrm>
          <a:prstGeom prst="roundRect">
            <a:avLst>
              <a:gd name="adj" fmla="val 18947"/>
            </a:avLst>
          </a:prstGeom>
          <a:solidFill>
            <a:srgbClr val="FFFFFF"/>
          </a:solidFill>
          <a:ln w="12700">
            <a:solidFill>
              <a:srgbClr val="CAEBEA"/>
            </a:solidFill>
            <a:prstDash val="solid"/>
          </a:ln>
          <a:effectLst>
            <a:outerShdw sx="100000" sy="100000" kx="0" ky="0" algn="bl" rotWithShape="0" blurRad="127000" dist="25400" dir="5400000">
              <a:srgbClr val="10A6A0">
                <a:alpha val="10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640080" y="2057400"/>
            <a:ext cx="128016" cy="868680"/>
          </a:xfrm>
          <a:prstGeom prst="roundRect">
            <a:avLst>
              <a:gd name="adj" fmla="val 50000"/>
            </a:avLst>
          </a:prstGeom>
          <a:solidFill>
            <a:srgbClr val="10A6A0"/>
          </a:solidFill>
          <a:ln/>
        </p:spPr>
      </p:sp>
      <p:sp>
        <p:nvSpPr>
          <p:cNvPr id="15" name="Text 11"/>
          <p:cNvSpPr/>
          <p:nvPr/>
        </p:nvSpPr>
        <p:spPr>
          <a:xfrm>
            <a:off x="1051560" y="2057400"/>
            <a:ext cx="2423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ClinicBook · Patient App</a:t>
            </a:r>
            <a:endParaRPr lang="en-US" sz="1300" dirty="0"/>
          </a:p>
        </p:txBody>
      </p:sp>
      <p:sp>
        <p:nvSpPr>
          <p:cNvPr id="16" name="Shape 12"/>
          <p:cNvSpPr/>
          <p:nvPr/>
        </p:nvSpPr>
        <p:spPr>
          <a:xfrm>
            <a:off x="3566160" y="2308860"/>
            <a:ext cx="365760" cy="365760"/>
          </a:xfrm>
          <a:prstGeom prst="ellipse">
            <a:avLst/>
          </a:prstGeom>
          <a:solidFill>
            <a:srgbClr val="D4EFEE"/>
          </a:solidFill>
          <a:ln/>
        </p:spPr>
      </p:sp>
      <p:sp>
        <p:nvSpPr>
          <p:cNvPr id="17" name="Text 13"/>
          <p:cNvSpPr/>
          <p:nvPr/>
        </p:nvSpPr>
        <p:spPr>
          <a:xfrm>
            <a:off x="3566160" y="23088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0A6A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LP</a:t>
            </a:r>
            <a:endParaRPr lang="en-US" sz="1100" dirty="0"/>
          </a:p>
        </p:txBody>
      </p:sp>
      <p:sp>
        <p:nvSpPr>
          <p:cNvPr id="18" name="Text 14"/>
          <p:cNvSpPr/>
          <p:nvPr/>
        </p:nvSpPr>
        <p:spPr>
          <a:xfrm>
            <a:off x="4023360" y="2057400"/>
            <a:ext cx="1325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5536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Leo Park @Leo</a:t>
            </a:r>
            <a:endParaRPr lang="en-US" sz="1100" dirty="0"/>
          </a:p>
        </p:txBody>
      </p:sp>
      <p:sp>
        <p:nvSpPr>
          <p:cNvPr id="19" name="Text 15"/>
          <p:cNvSpPr/>
          <p:nvPr/>
        </p:nvSpPr>
        <p:spPr>
          <a:xfrm>
            <a:off x="5394960" y="2057400"/>
            <a:ext cx="40965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5553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Finish the booking calendar, then start payments and receipts.</a:t>
            </a:r>
            <a:endParaRPr lang="en-US" sz="1150" dirty="0"/>
          </a:p>
        </p:txBody>
      </p:sp>
      <p:sp>
        <p:nvSpPr>
          <p:cNvPr id="20" name="Shape 16"/>
          <p:cNvSpPr/>
          <p:nvPr/>
        </p:nvSpPr>
        <p:spPr>
          <a:xfrm>
            <a:off x="10424160" y="2354580"/>
            <a:ext cx="896112" cy="274320"/>
          </a:xfrm>
          <a:prstGeom prst="roundRect">
            <a:avLst>
              <a:gd name="adj" fmla="val 50000"/>
            </a:avLst>
          </a:prstGeom>
          <a:solidFill>
            <a:srgbClr val="DBF2F1"/>
          </a:solidFill>
          <a:ln/>
        </p:spPr>
      </p:sp>
      <p:sp>
        <p:nvSpPr>
          <p:cNvPr id="21" name="Text 17"/>
          <p:cNvSpPr/>
          <p:nvPr/>
        </p:nvSpPr>
        <p:spPr>
          <a:xfrm>
            <a:off x="10424160" y="2354580"/>
            <a:ext cx="8961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0A6A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P3 · 40%</a:t>
            </a:r>
            <a:endParaRPr lang="en-US" sz="1100" dirty="0"/>
          </a:p>
        </p:txBody>
      </p:sp>
      <p:sp>
        <p:nvSpPr>
          <p:cNvPr id="22" name="Shape 18"/>
          <p:cNvSpPr/>
          <p:nvPr/>
        </p:nvSpPr>
        <p:spPr>
          <a:xfrm>
            <a:off x="640080" y="3054096"/>
            <a:ext cx="10908792" cy="868680"/>
          </a:xfrm>
          <a:prstGeom prst="roundRect">
            <a:avLst>
              <a:gd name="adj" fmla="val 18947"/>
            </a:avLst>
          </a:prstGeom>
          <a:solidFill>
            <a:srgbClr val="FFFFFF"/>
          </a:solidFill>
          <a:ln w="12700">
            <a:solidFill>
              <a:srgbClr val="CAEBEA"/>
            </a:solidFill>
            <a:prstDash val="solid"/>
          </a:ln>
          <a:effectLst>
            <a:outerShdw sx="100000" sy="100000" kx="0" ky="0" algn="bl" rotWithShape="0" blurRad="127000" dist="25400" dir="5400000">
              <a:srgbClr val="10A6A0">
                <a:alpha val="10000"/>
              </a:srgbClr>
            </a:outerShdw>
          </a:effectLst>
        </p:spPr>
      </p:sp>
      <p:sp>
        <p:nvSpPr>
          <p:cNvPr id="23" name="Shape 19"/>
          <p:cNvSpPr/>
          <p:nvPr/>
        </p:nvSpPr>
        <p:spPr>
          <a:xfrm>
            <a:off x="640080" y="3054096"/>
            <a:ext cx="128016" cy="868680"/>
          </a:xfrm>
          <a:prstGeom prst="roundRect">
            <a:avLst>
              <a:gd name="adj" fmla="val 50000"/>
            </a:avLst>
          </a:prstGeom>
          <a:solidFill>
            <a:srgbClr val="10A6A0"/>
          </a:solidFill>
          <a:ln/>
        </p:spPr>
      </p:sp>
      <p:sp>
        <p:nvSpPr>
          <p:cNvPr id="24" name="Text 20"/>
          <p:cNvSpPr/>
          <p:nvPr/>
        </p:nvSpPr>
        <p:spPr>
          <a:xfrm>
            <a:off x="1051560" y="3054096"/>
            <a:ext cx="2423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ClinicBook · Clinic Dashboard</a:t>
            </a:r>
            <a:endParaRPr lang="en-US" sz="1300" dirty="0"/>
          </a:p>
        </p:txBody>
      </p:sp>
      <p:sp>
        <p:nvSpPr>
          <p:cNvPr id="25" name="Shape 21"/>
          <p:cNvSpPr/>
          <p:nvPr/>
        </p:nvSpPr>
        <p:spPr>
          <a:xfrm>
            <a:off x="3566160" y="3305556"/>
            <a:ext cx="365760" cy="365760"/>
          </a:xfrm>
          <a:prstGeom prst="ellipse">
            <a:avLst/>
          </a:prstGeom>
          <a:solidFill>
            <a:srgbClr val="D4EFEE"/>
          </a:solidFill>
          <a:ln/>
        </p:spPr>
      </p:sp>
      <p:sp>
        <p:nvSpPr>
          <p:cNvPr id="26" name="Text 22"/>
          <p:cNvSpPr/>
          <p:nvPr/>
        </p:nvSpPr>
        <p:spPr>
          <a:xfrm>
            <a:off x="3566160" y="330555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0A6A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NR</a:t>
            </a:r>
            <a:endParaRPr lang="en-US" sz="1100" dirty="0"/>
          </a:p>
        </p:txBody>
      </p:sp>
      <p:sp>
        <p:nvSpPr>
          <p:cNvPr id="27" name="Text 23"/>
          <p:cNvSpPr/>
          <p:nvPr/>
        </p:nvSpPr>
        <p:spPr>
          <a:xfrm>
            <a:off x="4023360" y="3054096"/>
            <a:ext cx="1325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5536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Nina Rao @Nina</a:t>
            </a:r>
            <a:endParaRPr lang="en-US" sz="1100" dirty="0"/>
          </a:p>
        </p:txBody>
      </p:sp>
      <p:sp>
        <p:nvSpPr>
          <p:cNvPr id="28" name="Text 24"/>
          <p:cNvSpPr/>
          <p:nvPr/>
        </p:nvSpPr>
        <p:spPr>
          <a:xfrm>
            <a:off x="5394960" y="3054096"/>
            <a:ext cx="40965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5553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 the duplicate-reminder fix and release reminders; start reports and exports.</a:t>
            </a:r>
            <a:endParaRPr lang="en-US" sz="1150" dirty="0"/>
          </a:p>
        </p:txBody>
      </p:sp>
      <p:sp>
        <p:nvSpPr>
          <p:cNvPr id="29" name="Shape 25"/>
          <p:cNvSpPr/>
          <p:nvPr/>
        </p:nvSpPr>
        <p:spPr>
          <a:xfrm>
            <a:off x="10424160" y="3351276"/>
            <a:ext cx="896112" cy="274320"/>
          </a:xfrm>
          <a:prstGeom prst="roundRect">
            <a:avLst>
              <a:gd name="adj" fmla="val 50000"/>
            </a:avLst>
          </a:prstGeom>
          <a:solidFill>
            <a:srgbClr val="DBF2F1"/>
          </a:solidFill>
          <a:ln/>
        </p:spPr>
      </p:sp>
      <p:sp>
        <p:nvSpPr>
          <p:cNvPr id="30" name="Text 26"/>
          <p:cNvSpPr/>
          <p:nvPr/>
        </p:nvSpPr>
        <p:spPr>
          <a:xfrm>
            <a:off x="10424160" y="3351276"/>
            <a:ext cx="8961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0A6A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P4 · 80%</a:t>
            </a:r>
            <a:endParaRPr lang="en-US" sz="1100" dirty="0"/>
          </a:p>
        </p:txBody>
      </p:sp>
      <p:sp>
        <p:nvSpPr>
          <p:cNvPr id="31" name="Shape 27"/>
          <p:cNvSpPr/>
          <p:nvPr/>
        </p:nvSpPr>
        <p:spPr>
          <a:xfrm>
            <a:off x="640080" y="4050792"/>
            <a:ext cx="10908792" cy="868680"/>
          </a:xfrm>
          <a:prstGeom prst="roundRect">
            <a:avLst>
              <a:gd name="adj" fmla="val 18947"/>
            </a:avLst>
          </a:prstGeom>
          <a:solidFill>
            <a:srgbClr val="FFFFFF"/>
          </a:solidFill>
          <a:ln w="12700">
            <a:solidFill>
              <a:srgbClr val="FFDED7"/>
            </a:solidFill>
            <a:prstDash val="solid"/>
          </a:ln>
          <a:effectLst>
            <a:outerShdw sx="100000" sy="100000" kx="0" ky="0" algn="bl" rotWithShape="0" blurRad="127000" dist="25400" dir="5400000">
              <a:srgbClr val="FF6B4A">
                <a:alpha val="10000"/>
              </a:srgbClr>
            </a:outerShdw>
          </a:effectLst>
        </p:spPr>
      </p:sp>
      <p:sp>
        <p:nvSpPr>
          <p:cNvPr id="32" name="Shape 28"/>
          <p:cNvSpPr/>
          <p:nvPr/>
        </p:nvSpPr>
        <p:spPr>
          <a:xfrm>
            <a:off x="640080" y="4050792"/>
            <a:ext cx="128016" cy="868680"/>
          </a:xfrm>
          <a:prstGeom prst="roundRect">
            <a:avLst>
              <a:gd name="adj" fmla="val 50000"/>
            </a:avLst>
          </a:prstGeom>
          <a:solidFill>
            <a:srgbClr val="FF6B4A"/>
          </a:solidFill>
          <a:ln/>
        </p:spPr>
      </p:sp>
      <p:sp>
        <p:nvSpPr>
          <p:cNvPr id="33" name="Text 29"/>
          <p:cNvSpPr/>
          <p:nvPr/>
        </p:nvSpPr>
        <p:spPr>
          <a:xfrm>
            <a:off x="1051560" y="4050792"/>
            <a:ext cx="2423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PulseBoard · Usage Tracking</a:t>
            </a:r>
            <a:endParaRPr lang="en-US" sz="1300" dirty="0"/>
          </a:p>
        </p:txBody>
      </p:sp>
      <p:sp>
        <p:nvSpPr>
          <p:cNvPr id="34" name="Shape 30"/>
          <p:cNvSpPr/>
          <p:nvPr/>
        </p:nvSpPr>
        <p:spPr>
          <a:xfrm>
            <a:off x="3566160" y="4302252"/>
            <a:ext cx="365760" cy="365760"/>
          </a:xfrm>
          <a:prstGeom prst="ellipse">
            <a:avLst/>
          </a:prstGeom>
          <a:solidFill>
            <a:srgbClr val="FFE4DE"/>
          </a:solidFill>
          <a:ln/>
        </p:spPr>
      </p:sp>
      <p:sp>
        <p:nvSpPr>
          <p:cNvPr id="35" name="Text 31"/>
          <p:cNvSpPr/>
          <p:nvPr/>
        </p:nvSpPr>
        <p:spPr>
          <a:xfrm>
            <a:off x="3566160" y="430225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6B4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ML</a:t>
            </a:r>
            <a:endParaRPr lang="en-US" sz="1100" dirty="0"/>
          </a:p>
        </p:txBody>
      </p:sp>
      <p:sp>
        <p:nvSpPr>
          <p:cNvPr id="36" name="Text 32"/>
          <p:cNvSpPr/>
          <p:nvPr/>
        </p:nvSpPr>
        <p:spPr>
          <a:xfrm>
            <a:off x="4023360" y="4050792"/>
            <a:ext cx="1325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5536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Maya Lin @Maya</a:t>
            </a:r>
            <a:endParaRPr lang="en-US" sz="1100" dirty="0"/>
          </a:p>
        </p:txBody>
      </p:sp>
      <p:sp>
        <p:nvSpPr>
          <p:cNvPr id="37" name="Text 33"/>
          <p:cNvSpPr/>
          <p:nvPr/>
        </p:nvSpPr>
        <p:spPr>
          <a:xfrm>
            <a:off x="5394960" y="4050792"/>
            <a:ext cx="40965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5553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Finish adding usage tracking to the web app, then open the first dashboard to managers.</a:t>
            </a:r>
            <a:endParaRPr lang="en-US" sz="1150" dirty="0"/>
          </a:p>
        </p:txBody>
      </p:sp>
      <p:sp>
        <p:nvSpPr>
          <p:cNvPr id="38" name="Shape 34"/>
          <p:cNvSpPr/>
          <p:nvPr/>
        </p:nvSpPr>
        <p:spPr>
          <a:xfrm>
            <a:off x="10190988" y="4347972"/>
            <a:ext cx="1129284" cy="274320"/>
          </a:xfrm>
          <a:prstGeom prst="roundRect">
            <a:avLst>
              <a:gd name="adj" fmla="val 50000"/>
            </a:avLst>
          </a:prstGeom>
          <a:solidFill>
            <a:srgbClr val="FFE9E4"/>
          </a:solidFill>
          <a:ln/>
        </p:spPr>
      </p:sp>
      <p:sp>
        <p:nvSpPr>
          <p:cNvPr id="39" name="Text 35"/>
          <p:cNvSpPr/>
          <p:nvPr/>
        </p:nvSpPr>
        <p:spPr>
          <a:xfrm>
            <a:off x="10190988" y="4347972"/>
            <a:ext cx="11292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6B4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 progress</a:t>
            </a:r>
            <a:endParaRPr lang="en-US" sz="1100" dirty="0"/>
          </a:p>
        </p:txBody>
      </p:sp>
      <p:sp>
        <p:nvSpPr>
          <p:cNvPr id="40" name="Shape 36"/>
          <p:cNvSpPr/>
          <p:nvPr/>
        </p:nvSpPr>
        <p:spPr>
          <a:xfrm>
            <a:off x="640080" y="5047488"/>
            <a:ext cx="10908792" cy="868680"/>
          </a:xfrm>
          <a:prstGeom prst="roundRect">
            <a:avLst>
              <a:gd name="adj" fmla="val 18947"/>
            </a:avLst>
          </a:prstGeom>
          <a:solidFill>
            <a:srgbClr val="FFFFFF"/>
          </a:solidFill>
          <a:ln w="12700">
            <a:solidFill>
              <a:srgbClr val="DFD8FD"/>
            </a:solidFill>
            <a:prstDash val="solid"/>
          </a:ln>
          <a:effectLst>
            <a:outerShdw sx="100000" sy="100000" kx="0" ky="0" algn="bl" rotWithShape="0" blurRad="127000" dist="25400" dir="5400000">
              <a:srgbClr val="6C4CF5">
                <a:alpha val="10000"/>
              </a:srgbClr>
            </a:outerShdw>
          </a:effectLst>
        </p:spPr>
      </p:sp>
      <p:sp>
        <p:nvSpPr>
          <p:cNvPr id="41" name="Shape 37"/>
          <p:cNvSpPr/>
          <p:nvPr/>
        </p:nvSpPr>
        <p:spPr>
          <a:xfrm>
            <a:off x="640080" y="5047488"/>
            <a:ext cx="128016" cy="868680"/>
          </a:xfrm>
          <a:prstGeom prst="roundRect">
            <a:avLst>
              <a:gd name="adj" fmla="val 50000"/>
            </a:avLst>
          </a:prstGeom>
          <a:solidFill>
            <a:srgbClr val="6C4CF5"/>
          </a:solidFill>
          <a:ln/>
        </p:spPr>
      </p:sp>
      <p:sp>
        <p:nvSpPr>
          <p:cNvPr id="42" name="Text 38"/>
          <p:cNvSpPr/>
          <p:nvPr/>
        </p:nvSpPr>
        <p:spPr>
          <a:xfrm>
            <a:off x="1051560" y="5047488"/>
            <a:ext cx="2423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App Store Release</a:t>
            </a:r>
            <a:endParaRPr lang="en-US" sz="1300" dirty="0"/>
          </a:p>
        </p:txBody>
      </p:sp>
      <p:sp>
        <p:nvSpPr>
          <p:cNvPr id="43" name="Shape 39"/>
          <p:cNvSpPr/>
          <p:nvPr/>
        </p:nvSpPr>
        <p:spPr>
          <a:xfrm>
            <a:off x="3566160" y="5298948"/>
            <a:ext cx="365760" cy="365760"/>
          </a:xfrm>
          <a:prstGeom prst="ellipse">
            <a:avLst/>
          </a:prstGeom>
          <a:solidFill>
            <a:srgbClr val="E5DFFD"/>
          </a:solidFill>
          <a:ln/>
        </p:spPr>
      </p:sp>
      <p:sp>
        <p:nvSpPr>
          <p:cNvPr id="44" name="Text 40"/>
          <p:cNvSpPr/>
          <p:nvPr/>
        </p:nvSpPr>
        <p:spPr>
          <a:xfrm>
            <a:off x="3566160" y="529894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C4CF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ML</a:t>
            </a:r>
            <a:endParaRPr lang="en-US" sz="1100" dirty="0"/>
          </a:p>
        </p:txBody>
      </p:sp>
      <p:sp>
        <p:nvSpPr>
          <p:cNvPr id="45" name="Text 41"/>
          <p:cNvSpPr/>
          <p:nvPr/>
        </p:nvSpPr>
        <p:spPr>
          <a:xfrm>
            <a:off x="4023360" y="5047488"/>
            <a:ext cx="1325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5536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Maya Lin @Maya</a:t>
            </a:r>
            <a:endParaRPr lang="en-US" sz="1100" dirty="0"/>
          </a:p>
        </p:txBody>
      </p:sp>
      <p:sp>
        <p:nvSpPr>
          <p:cNvPr id="46" name="Text 42"/>
          <p:cNvSpPr/>
          <p:nvPr/>
        </p:nvSpPr>
        <p:spPr>
          <a:xfrm>
            <a:off x="5394960" y="5047488"/>
            <a:ext cx="40965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5553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Invite the first 20 clinic staff to TestFlight.</a:t>
            </a:r>
            <a:endParaRPr lang="en-US" sz="1150" dirty="0"/>
          </a:p>
        </p:txBody>
      </p:sp>
      <p:sp>
        <p:nvSpPr>
          <p:cNvPr id="47" name="Shape 43"/>
          <p:cNvSpPr/>
          <p:nvPr/>
        </p:nvSpPr>
        <p:spPr>
          <a:xfrm>
            <a:off x="10190988" y="5344668"/>
            <a:ext cx="1129284" cy="274320"/>
          </a:xfrm>
          <a:prstGeom prst="roundRect">
            <a:avLst>
              <a:gd name="adj" fmla="val 50000"/>
            </a:avLst>
          </a:prstGeom>
          <a:solidFill>
            <a:srgbClr val="F0F0F3"/>
          </a:solidFill>
          <a:ln/>
        </p:spPr>
      </p:sp>
      <p:sp>
        <p:nvSpPr>
          <p:cNvPr id="48" name="Text 44"/>
          <p:cNvSpPr/>
          <p:nvPr/>
        </p:nvSpPr>
        <p:spPr>
          <a:xfrm>
            <a:off x="10190988" y="5344668"/>
            <a:ext cx="11292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9A98B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Not started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715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var/folders/lw/rmylcyvd5rjfxk9g1z9rrm8w0000gq/T/showship-deck-hW3qWQ/trail_booken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/var/folders/lw/rmylcyvd5rjfxk9g1z9rrm8w0000gq/T/showship-deck-hW3qWQ/logo_trimm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944" y="658368"/>
            <a:ext cx="521232" cy="60350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645920" y="548640"/>
            <a:ext cx="5486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400" dirty="0"/>
          </a:p>
        </p:txBody>
      </p:sp>
      <p:sp>
        <p:nvSpPr>
          <p:cNvPr id="5" name="Text 1"/>
          <p:cNvSpPr/>
          <p:nvPr/>
        </p:nvSpPr>
        <p:spPr>
          <a:xfrm>
            <a:off x="640080" y="2468880"/>
            <a:ext cx="7498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Thank you</a:t>
            </a:r>
            <a:endParaRPr lang="en-US" sz="6000" dirty="0"/>
          </a:p>
        </p:txBody>
      </p:sp>
      <p:sp>
        <p:nvSpPr>
          <p:cNvPr id="6" name="Text 2"/>
          <p:cNvSpPr/>
          <p:nvPr/>
        </p:nvSpPr>
        <p:spPr>
          <a:xfrm>
            <a:off x="640080" y="3566160"/>
            <a:ext cx="7498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FFC94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Questions &amp; discussion</a:t>
            </a:r>
            <a:endParaRPr lang="en-US" sz="2200" dirty="0"/>
          </a:p>
        </p:txBody>
      </p:sp>
      <p:sp>
        <p:nvSpPr>
          <p:cNvPr id="7" name="Shape 3"/>
          <p:cNvSpPr/>
          <p:nvPr/>
        </p:nvSpPr>
        <p:spPr>
          <a:xfrm>
            <a:off x="640080" y="5577840"/>
            <a:ext cx="1719072" cy="566928"/>
          </a:xfrm>
          <a:prstGeom prst="roundRect">
            <a:avLst>
              <a:gd name="adj" fmla="val 50000"/>
            </a:avLst>
          </a:prstGeom>
          <a:solidFill>
            <a:srgbClr val="FFFFFF">
              <a:alpha val="12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640080" y="5577840"/>
            <a:ext cx="17190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9B5E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Presenter  </a:t>
            </a:r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Maya Lin</a:t>
            </a:r>
            <a:endParaRPr lang="en-US" sz="1100" dirty="0"/>
          </a:p>
        </p:txBody>
      </p:sp>
      <p:sp>
        <p:nvSpPr>
          <p:cNvPr id="9" name="Shape 5"/>
          <p:cNvSpPr/>
          <p:nvPr/>
        </p:nvSpPr>
        <p:spPr>
          <a:xfrm>
            <a:off x="2587752" y="5577840"/>
            <a:ext cx="2423160" cy="566928"/>
          </a:xfrm>
          <a:prstGeom prst="roundRect">
            <a:avLst>
              <a:gd name="adj" fmla="val 50000"/>
            </a:avLst>
          </a:prstGeom>
          <a:solidFill>
            <a:srgbClr val="FFFFFF">
              <a:alpha val="12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2587752" y="5577840"/>
            <a:ext cx="2423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9B5E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Date  </a:t>
            </a:r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October 9, 2026</a:t>
            </a:r>
            <a:endParaRPr lang="en-US" sz="1100" dirty="0"/>
          </a:p>
        </p:txBody>
      </p:sp>
      <p:pic>
        <p:nvPicPr>
          <p:cNvPr id="11" name="Image 2" descr="/var/folders/lw/rmylcyvd5rjfxk9g1z9rrm8w0000gq/T/showship-deck-hW3qWQ/trail_ma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6920" y="5760720"/>
            <a:ext cx="256032" cy="256032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966960" y="5733288"/>
            <a:ext cx="1600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9B5E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Shipped with </a:t>
            </a:r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Showship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2026-10-11T17:05:52Z</dcterms:created>
  <dcterms:modified xsi:type="dcterms:W3CDTF">2026-10-11T17:05:52Z</dcterms:modified>
</cp:coreProperties>
</file>