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Development work</c:v>
                </c:pt>
              </c:strCache>
            </c:strRef>
          </c:tx>
          <c:spPr>
            <a:solidFill>
              <a:srgbClr val="1F5C3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1A1A"/>
                    </a:solidFill>
                    <a:latin typeface="Georgi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Features submitted</c:v>
                </c:pt>
              </c:strCache>
            </c:strRef>
          </c:tx>
          <c:spPr>
            <a:solidFill>
              <a:srgbClr val="1A1A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1A1A"/>
                    </a:solidFill>
                    <a:latin typeface="Georgi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Features approved</c:v>
                </c:pt>
              </c:strCache>
            </c:strRef>
          </c:tx>
          <c:spPr>
            <a:solidFill>
              <a:srgbClr val="8DB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1A1A"/>
                    </a:solidFill>
                    <a:latin typeface="Georgi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Reviews given</c:v>
                </c:pt>
              </c:strCache>
            </c:strRef>
          </c:tx>
          <c:spPr>
            <a:solidFill>
              <a:srgbClr val="8C8C8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1A1A"/>
                    </a:solidFill>
                    <a:latin typeface="Georgi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A1A1A"/>
                  </a:solidFill>
                  <a:latin typeface="Georgia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A1A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050"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10908792" cy="0"/>
          </a:xfrm>
          <a:prstGeom prst="line">
            <a:avLst/>
          </a:prstGeom>
          <a:noFill/>
          <a:ln w="38100">
            <a:solidFill>
              <a:srgbClr val="1A1A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658368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pic>
        <p:nvPicPr>
          <p:cNvPr id="4" name="Image 0" descr="/var/folders/lw/rmylcyvd5rjfxk9g1z9rrm8w0000gq/T/showship-deck-hPCAky/logo_trimm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960120"/>
            <a:ext cx="473847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45920" y="96012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25146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report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40080" y="2880360"/>
            <a:ext cx="10515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Weekly Development</a:t>
            </a:r>
            <a:endParaRPr lang="en-US" sz="48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Progress Report</a:t>
            </a:r>
            <a:endParaRPr lang="en-US" sz="4800" dirty="0"/>
          </a:p>
        </p:txBody>
      </p:sp>
      <p:sp>
        <p:nvSpPr>
          <p:cNvPr id="8" name="Shape 5"/>
          <p:cNvSpPr/>
          <p:nvPr/>
        </p:nvSpPr>
        <p:spPr>
          <a:xfrm>
            <a:off x="640080" y="5532120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5687568"/>
            <a:ext cx="4114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40080" y="594360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Maya Lin @Maya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7434072" y="5687568"/>
            <a:ext cx="4114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062472" y="594360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October 9, 2026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73952"/>
            <a:ext cx="10908792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384048"/>
            <a:ext cx="10908792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12064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768096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 at a Glance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40080" y="1499616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1783080"/>
            <a:ext cx="301752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920240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update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240280"/>
            <a:ext cx="30175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decision is needed this week: can patients turn off SMS reminders and keep email only? (see Decisions Needed)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3931920" y="1783080"/>
            <a:ext cx="0" cy="448056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06240" y="1783080"/>
            <a:ext cx="2174138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206240" y="1920240"/>
            <a:ext cx="2174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Store Release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206240" y="2377440"/>
            <a:ext cx="217413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6200" dirty="0"/>
          </a:p>
        </p:txBody>
      </p:sp>
      <p:sp>
        <p:nvSpPr>
          <p:cNvPr id="16" name="Text 14"/>
          <p:cNvSpPr/>
          <p:nvPr/>
        </p:nvSpPr>
        <p:spPr>
          <a:xfrm>
            <a:off x="4206240" y="3703320"/>
            <a:ext cx="21741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l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206240" y="4114800"/>
            <a:ext cx="2174138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0" y="4270248"/>
            <a:ext cx="2174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Developer Account Verified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4206240" y="4983480"/>
            <a:ext cx="21741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approved our company account; the app is now in TestFlight.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586118" y="1920240"/>
            <a:ext cx="0" cy="434340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791858" y="1783080"/>
            <a:ext cx="2174138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791858" y="1920240"/>
            <a:ext cx="2174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Patient &amp; Clinic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791858" y="2377440"/>
            <a:ext cx="217413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65%</a:t>
            </a:r>
            <a:endParaRPr lang="en-US" sz="6200" dirty="0"/>
          </a:p>
        </p:txBody>
      </p:sp>
      <p:sp>
        <p:nvSpPr>
          <p:cNvPr id="24" name="Text 22"/>
          <p:cNvSpPr/>
          <p:nvPr/>
        </p:nvSpPr>
        <p:spPr>
          <a:xfrm>
            <a:off x="6791858" y="3703320"/>
            <a:ext cx="21741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8DB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l" indent="0" marL="0">
              <a:buNone/>
            </a:pPr>
            <a:r>
              <a:rPr lang="en-US" sz="1100" b="1" dirty="0">
                <a:solidFill>
                  <a:srgbClr val="3F6A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TRACK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791858" y="4114800"/>
            <a:ext cx="2174138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791858" y="4270248"/>
            <a:ext cx="2174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of 8 Phases Complete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6791858" y="4983480"/>
            <a:ext cx="21741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 and clinic dashboard are being built in parallel.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9171737" y="1920240"/>
            <a:ext cx="0" cy="434340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377477" y="1783080"/>
            <a:ext cx="2174138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377477" y="1920240"/>
            <a:ext cx="2174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PulseBoard Analytics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377477" y="2377440"/>
            <a:ext cx="217413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/ 2</a:t>
            </a:r>
            <a:endParaRPr lang="en-US" sz="6200" dirty="0"/>
          </a:p>
        </p:txBody>
      </p:sp>
      <p:sp>
        <p:nvSpPr>
          <p:cNvPr id="32" name="Text 30"/>
          <p:cNvSpPr/>
          <p:nvPr/>
        </p:nvSpPr>
        <p:spPr>
          <a:xfrm>
            <a:off x="9377477" y="3703320"/>
            <a:ext cx="21741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8DB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l" indent="0" marL="0">
              <a:buNone/>
            </a:pPr>
            <a:r>
              <a:rPr lang="en-US" sz="1100" b="1" dirty="0">
                <a:solidFill>
                  <a:srgbClr val="3F6A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TRACK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77477" y="4114800"/>
            <a:ext cx="2174138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377477" y="4270248"/>
            <a:ext cx="2174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Workstreams Complete</a:t>
            </a:r>
            <a:endParaRPr lang="en-US" sz="1700" dirty="0"/>
          </a:p>
        </p:txBody>
      </p:sp>
      <p:sp>
        <p:nvSpPr>
          <p:cNvPr id="35" name="Text 33"/>
          <p:cNvSpPr/>
          <p:nvPr/>
        </p:nvSpPr>
        <p:spPr>
          <a:xfrm>
            <a:off x="9377477" y="4983480"/>
            <a:ext cx="21741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to the new system finished; usage tracking is being rolled out.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73952"/>
            <a:ext cx="10908792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384048"/>
            <a:ext cx="10908792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12064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· App Store Release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768096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 Store: Developer Account Verified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40080" y="1499616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1783080"/>
            <a:ext cx="301752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91109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l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BLOCKER RESOLVED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377440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impact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2697480"/>
            <a:ext cx="30175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app is published under the company's own verified account, ready for beta testers.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3931920" y="1783080"/>
            <a:ext cx="0" cy="448056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06240" y="1783080"/>
            <a:ext cx="7345375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325112" y="2130552"/>
            <a:ext cx="0" cy="336042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51960" y="2057400"/>
            <a:ext cx="146304" cy="146304"/>
          </a:xfrm>
          <a:prstGeom prst="rect">
            <a:avLst/>
          </a:prstGeom>
          <a:solidFill>
            <a:srgbClr val="A4471F"/>
          </a:solidFill>
          <a:ln/>
        </p:spPr>
      </p:sp>
      <p:sp>
        <p:nvSpPr>
          <p:cNvPr id="17" name="Text 15"/>
          <p:cNvSpPr/>
          <p:nvPr/>
        </p:nvSpPr>
        <p:spPr>
          <a:xfrm>
            <a:off x="4663440" y="201168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44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week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217920" y="1938528"/>
            <a:ext cx="34134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Blocked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9722815" y="200253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A44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r" indent="0" marL="0">
              <a:buNone/>
            </a:pPr>
            <a:r>
              <a:rPr lang="en-US" sz="1100" b="1" dirty="0">
                <a:solidFill>
                  <a:srgbClr val="A44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Blocked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217920" y="2331720"/>
            <a:ext cx="5333695" cy="498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Waiting for the company's D-U-N-S business number.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663440" y="2903220"/>
            <a:ext cx="6888175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251960" y="3177540"/>
            <a:ext cx="146304" cy="146304"/>
          </a:xfrm>
          <a:prstGeom prst="rect">
            <a:avLst/>
          </a:prstGeom>
          <a:solidFill>
            <a:srgbClr val="1F5C3A"/>
          </a:solidFill>
          <a:ln/>
        </p:spPr>
      </p:sp>
      <p:sp>
        <p:nvSpPr>
          <p:cNvPr id="23" name="Text 21"/>
          <p:cNvSpPr/>
          <p:nvPr/>
        </p:nvSpPr>
        <p:spPr>
          <a:xfrm>
            <a:off x="4663440" y="313182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217920" y="3058668"/>
            <a:ext cx="34134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Number Received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9722815" y="312267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r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217920" y="3451860"/>
            <a:ext cx="5333695" cy="498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provided the D-U-N-S number.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663440" y="4023360"/>
            <a:ext cx="6888175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251960" y="4297680"/>
            <a:ext cx="146304" cy="146304"/>
          </a:xfrm>
          <a:prstGeom prst="rect">
            <a:avLst/>
          </a:prstGeom>
          <a:solidFill>
            <a:srgbClr val="1F5C3A"/>
          </a:solidFill>
          <a:ln/>
        </p:spPr>
      </p:sp>
      <p:sp>
        <p:nvSpPr>
          <p:cNvPr id="29" name="Text 27"/>
          <p:cNvSpPr/>
          <p:nvPr/>
        </p:nvSpPr>
        <p:spPr>
          <a:xfrm>
            <a:off x="4663440" y="425196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217920" y="4178808"/>
            <a:ext cx="34134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Account Verified</a:t>
            </a:r>
            <a:endParaRPr lang="en-US" sz="1700" dirty="0"/>
          </a:p>
        </p:txBody>
      </p:sp>
      <p:sp>
        <p:nvSpPr>
          <p:cNvPr id="31" name="Text 29"/>
          <p:cNvSpPr/>
          <p:nvPr/>
        </p:nvSpPr>
        <p:spPr>
          <a:xfrm>
            <a:off x="9722815" y="424281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r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6217920" y="4572000"/>
            <a:ext cx="5333695" cy="498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verified the company developer account.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4663440" y="5143500"/>
            <a:ext cx="6888175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251960" y="5417820"/>
            <a:ext cx="146304" cy="146304"/>
          </a:xfrm>
          <a:prstGeom prst="rect">
            <a:avLst/>
          </a:prstGeom>
          <a:solidFill>
            <a:srgbClr val="1F5C3A"/>
          </a:solidFill>
          <a:ln/>
        </p:spPr>
      </p:sp>
      <p:sp>
        <p:nvSpPr>
          <p:cNvPr id="35" name="Text 33"/>
          <p:cNvSpPr/>
          <p:nvPr/>
        </p:nvSpPr>
        <p:spPr>
          <a:xfrm>
            <a:off x="4663440" y="537210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6217920" y="5298948"/>
            <a:ext cx="34134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TestFlight</a:t>
            </a:r>
            <a:endParaRPr lang="en-US" sz="1700" dirty="0"/>
          </a:p>
        </p:txBody>
      </p:sp>
      <p:sp>
        <p:nvSpPr>
          <p:cNvPr id="37" name="Text 35"/>
          <p:cNvSpPr/>
          <p:nvPr/>
        </p:nvSpPr>
        <p:spPr>
          <a:xfrm>
            <a:off x="9722815" y="536295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r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6217920" y="5692140"/>
            <a:ext cx="5333695" cy="498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build available to internal testers.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73952"/>
            <a:ext cx="10908792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384048"/>
            <a:ext cx="10908792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12064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Progress Overview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768096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ClinicBook: Patient App &amp; Clinic Dashboard Progress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40080" y="1499616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1783080"/>
            <a:ext cx="10911535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92024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Combined Progress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2194560"/>
            <a:ext cx="3657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65%</a:t>
            </a:r>
            <a:endParaRPr lang="en-US" sz="8800" dirty="0"/>
          </a:p>
        </p:txBody>
      </p:sp>
      <p:sp>
        <p:nvSpPr>
          <p:cNvPr id="12" name="Shape 10"/>
          <p:cNvSpPr/>
          <p:nvPr/>
        </p:nvSpPr>
        <p:spPr>
          <a:xfrm>
            <a:off x="640080" y="3566160"/>
            <a:ext cx="3383280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13" name="Shape 11"/>
          <p:cNvSpPr/>
          <p:nvPr/>
        </p:nvSpPr>
        <p:spPr>
          <a:xfrm>
            <a:off x="640080" y="3566160"/>
            <a:ext cx="2199132" cy="45720"/>
          </a:xfrm>
          <a:prstGeom prst="rect">
            <a:avLst/>
          </a:prstGeom>
          <a:solidFill>
            <a:srgbClr val="8DB39A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7033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 + Clinic dashboard · 8 phases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26280" y="1920240"/>
            <a:ext cx="0" cy="219456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754880" y="1920240"/>
            <a:ext cx="3169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Patient App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754880" y="2286000"/>
            <a:ext cx="3169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754880" y="2560320"/>
            <a:ext cx="31697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60%</a:t>
            </a:r>
            <a:endParaRPr lang="en-US" sz="5400" dirty="0"/>
          </a:p>
        </p:txBody>
      </p:sp>
      <p:sp>
        <p:nvSpPr>
          <p:cNvPr id="19" name="Shape 17"/>
          <p:cNvSpPr/>
          <p:nvPr/>
        </p:nvSpPr>
        <p:spPr>
          <a:xfrm>
            <a:off x="4754880" y="3566160"/>
            <a:ext cx="316976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3566160"/>
            <a:ext cx="1901861" cy="45720"/>
          </a:xfrm>
          <a:prstGeom prst="rect">
            <a:avLst/>
          </a:prstGeom>
          <a:solidFill>
            <a:srgbClr val="8DB39A"/>
          </a:solidFill>
          <a:ln/>
        </p:spPr>
      </p:sp>
      <p:sp>
        <p:nvSpPr>
          <p:cNvPr id="21" name="Shape 19"/>
          <p:cNvSpPr/>
          <p:nvPr/>
        </p:nvSpPr>
        <p:spPr>
          <a:xfrm>
            <a:off x="8153248" y="1920240"/>
            <a:ext cx="0" cy="219456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81848" y="1920240"/>
            <a:ext cx="31697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 Dashboard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8381848" y="2286000"/>
            <a:ext cx="3169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Nina Rao @Nina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381848" y="2560320"/>
            <a:ext cx="31697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endParaRPr lang="en-US" sz="5400" dirty="0"/>
          </a:p>
        </p:txBody>
      </p:sp>
      <p:sp>
        <p:nvSpPr>
          <p:cNvPr id="25" name="Shape 23"/>
          <p:cNvSpPr/>
          <p:nvPr/>
        </p:nvSpPr>
        <p:spPr>
          <a:xfrm>
            <a:off x="8381848" y="3566160"/>
            <a:ext cx="316976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26" name="Shape 24"/>
          <p:cNvSpPr/>
          <p:nvPr/>
        </p:nvSpPr>
        <p:spPr>
          <a:xfrm>
            <a:off x="8381848" y="3566160"/>
            <a:ext cx="2218837" cy="45720"/>
          </a:xfrm>
          <a:prstGeom prst="rect">
            <a:avLst/>
          </a:prstGeom>
          <a:solidFill>
            <a:srgbClr val="8DB39A"/>
          </a:solidFill>
          <a:ln/>
        </p:spPr>
      </p:sp>
      <p:sp>
        <p:nvSpPr>
          <p:cNvPr id="27" name="Shape 25"/>
          <p:cNvSpPr/>
          <p:nvPr/>
        </p:nvSpPr>
        <p:spPr>
          <a:xfrm>
            <a:off x="640080" y="4434840"/>
            <a:ext cx="10911535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0080" y="4617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200" dirty="0"/>
          </a:p>
        </p:txBody>
      </p:sp>
      <p:sp>
        <p:nvSpPr>
          <p:cNvPr id="29" name="Text 27"/>
          <p:cNvSpPr/>
          <p:nvPr/>
        </p:nvSpPr>
        <p:spPr>
          <a:xfrm>
            <a:off x="1600200" y="4617720"/>
            <a:ext cx="23722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Completed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4201058" y="4663440"/>
            <a:ext cx="0" cy="73152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429658" y="4617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200" dirty="0"/>
          </a:p>
        </p:txBody>
      </p:sp>
      <p:sp>
        <p:nvSpPr>
          <p:cNvPr id="32" name="Text 30"/>
          <p:cNvSpPr/>
          <p:nvPr/>
        </p:nvSpPr>
        <p:spPr>
          <a:xfrm>
            <a:off x="5389778" y="4617720"/>
            <a:ext cx="23722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DB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In Progress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7990637" y="4663440"/>
            <a:ext cx="0" cy="73152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219237" y="4617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200" dirty="0"/>
          </a:p>
        </p:txBody>
      </p:sp>
      <p:sp>
        <p:nvSpPr>
          <p:cNvPr id="35" name="Text 33"/>
          <p:cNvSpPr/>
          <p:nvPr/>
        </p:nvSpPr>
        <p:spPr>
          <a:xfrm>
            <a:off x="9179357" y="4617720"/>
            <a:ext cx="23722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Not Started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640080" y="594360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C8C8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Progress = average completion of each track's four phases.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73952"/>
            <a:ext cx="10908792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384048"/>
            <a:ext cx="10908792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12064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Phase Breakdown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768096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ClinicBook: Status of Each Phase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40080" y="1499616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1783080"/>
            <a:ext cx="5135728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892808"/>
            <a:ext cx="5135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Patient App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40080" y="2331720"/>
            <a:ext cx="513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Leo Park @Leo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40080" y="2679192"/>
            <a:ext cx="5135728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788920"/>
            <a:ext cx="39470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Accounts &amp; Sign-in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87088" y="278892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40080" y="3227832"/>
            <a:ext cx="513572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16" name="Shape 14"/>
          <p:cNvSpPr/>
          <p:nvPr/>
        </p:nvSpPr>
        <p:spPr>
          <a:xfrm>
            <a:off x="640080" y="3227832"/>
            <a:ext cx="5135728" cy="45720"/>
          </a:xfrm>
          <a:prstGeom prst="rect">
            <a:avLst/>
          </a:prstGeom>
          <a:solidFill>
            <a:srgbClr val="1F5C3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543300"/>
            <a:ext cx="39470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Clinic Search &amp; Maps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87088" y="354330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40080" y="3982212"/>
            <a:ext cx="513572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20" name="Shape 18"/>
          <p:cNvSpPr/>
          <p:nvPr/>
        </p:nvSpPr>
        <p:spPr>
          <a:xfrm>
            <a:off x="640080" y="3982212"/>
            <a:ext cx="5135728" cy="45720"/>
          </a:xfrm>
          <a:prstGeom prst="rect">
            <a:avLst/>
          </a:prstGeom>
          <a:solidFill>
            <a:srgbClr val="1F5C3A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" y="4297680"/>
            <a:ext cx="39470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Booking Calendar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587088" y="429768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40%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640080" y="4736592"/>
            <a:ext cx="513572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24" name="Shape 22"/>
          <p:cNvSpPr/>
          <p:nvPr/>
        </p:nvSpPr>
        <p:spPr>
          <a:xfrm>
            <a:off x="640080" y="4736592"/>
            <a:ext cx="2054291" cy="45720"/>
          </a:xfrm>
          <a:prstGeom prst="rect">
            <a:avLst/>
          </a:prstGeom>
          <a:solidFill>
            <a:srgbClr val="8DB39A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" y="5052060"/>
            <a:ext cx="39470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Payments &amp; Receipts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4587088" y="505206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8C8C8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started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40080" y="5490972"/>
            <a:ext cx="513572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5879592"/>
            <a:ext cx="51357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A4A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Booking calendar underway; payments are next.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095848" y="1920240"/>
            <a:ext cx="0" cy="434340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15888" y="1783080"/>
            <a:ext cx="5135728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415888" y="1892808"/>
            <a:ext cx="51357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 Dashboard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6415888" y="2331720"/>
            <a:ext cx="513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 · Nina Rao @Nina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6415888" y="2679192"/>
            <a:ext cx="5135728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415888" y="2788920"/>
            <a:ext cx="39470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Clinic Onboarding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10362895" y="278892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1800" dirty="0"/>
          </a:p>
        </p:txBody>
      </p:sp>
      <p:sp>
        <p:nvSpPr>
          <p:cNvPr id="36" name="Shape 34"/>
          <p:cNvSpPr/>
          <p:nvPr/>
        </p:nvSpPr>
        <p:spPr>
          <a:xfrm>
            <a:off x="6415888" y="3227832"/>
            <a:ext cx="513572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37" name="Shape 35"/>
          <p:cNvSpPr/>
          <p:nvPr/>
        </p:nvSpPr>
        <p:spPr>
          <a:xfrm>
            <a:off x="6415888" y="3227832"/>
            <a:ext cx="5135728" cy="45720"/>
          </a:xfrm>
          <a:prstGeom prst="rect">
            <a:avLst/>
          </a:prstGeom>
          <a:solidFill>
            <a:srgbClr val="1F5C3A"/>
          </a:solidFill>
          <a:ln/>
        </p:spPr>
      </p:sp>
      <p:sp>
        <p:nvSpPr>
          <p:cNvPr id="38" name="Text 36"/>
          <p:cNvSpPr/>
          <p:nvPr/>
        </p:nvSpPr>
        <p:spPr>
          <a:xfrm>
            <a:off x="6415888" y="3543300"/>
            <a:ext cx="39470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Doctor Schedules</a:t>
            </a:r>
            <a:endParaRPr lang="en-US" sz="1250" dirty="0"/>
          </a:p>
        </p:txBody>
      </p:sp>
      <p:sp>
        <p:nvSpPr>
          <p:cNvPr id="39" name="Text 37"/>
          <p:cNvSpPr/>
          <p:nvPr/>
        </p:nvSpPr>
        <p:spPr>
          <a:xfrm>
            <a:off x="10362895" y="354330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1800" dirty="0"/>
          </a:p>
        </p:txBody>
      </p:sp>
      <p:sp>
        <p:nvSpPr>
          <p:cNvPr id="40" name="Shape 38"/>
          <p:cNvSpPr/>
          <p:nvPr/>
        </p:nvSpPr>
        <p:spPr>
          <a:xfrm>
            <a:off x="6415888" y="3982212"/>
            <a:ext cx="513572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41" name="Shape 39"/>
          <p:cNvSpPr/>
          <p:nvPr/>
        </p:nvSpPr>
        <p:spPr>
          <a:xfrm>
            <a:off x="6415888" y="3982212"/>
            <a:ext cx="5135728" cy="45720"/>
          </a:xfrm>
          <a:prstGeom prst="rect">
            <a:avLst/>
          </a:prstGeom>
          <a:solidFill>
            <a:srgbClr val="1F5C3A"/>
          </a:solidFill>
          <a:ln/>
        </p:spPr>
      </p:sp>
      <p:sp>
        <p:nvSpPr>
          <p:cNvPr id="42" name="Text 40"/>
          <p:cNvSpPr/>
          <p:nvPr/>
        </p:nvSpPr>
        <p:spPr>
          <a:xfrm>
            <a:off x="6415888" y="4297680"/>
            <a:ext cx="39470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Reports &amp; Exports</a:t>
            </a:r>
            <a:endParaRPr lang="en-US" sz="1250" dirty="0"/>
          </a:p>
        </p:txBody>
      </p:sp>
      <p:sp>
        <p:nvSpPr>
          <p:cNvPr id="43" name="Text 41"/>
          <p:cNvSpPr/>
          <p:nvPr/>
        </p:nvSpPr>
        <p:spPr>
          <a:xfrm>
            <a:off x="10362895" y="429768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8C8C8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started</a:t>
            </a:r>
            <a:endParaRPr lang="en-US" sz="1150" dirty="0"/>
          </a:p>
        </p:txBody>
      </p:sp>
      <p:sp>
        <p:nvSpPr>
          <p:cNvPr id="44" name="Shape 42"/>
          <p:cNvSpPr/>
          <p:nvPr/>
        </p:nvSpPr>
        <p:spPr>
          <a:xfrm>
            <a:off x="6415888" y="4736592"/>
            <a:ext cx="513572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45" name="Text 43"/>
          <p:cNvSpPr/>
          <p:nvPr/>
        </p:nvSpPr>
        <p:spPr>
          <a:xfrm>
            <a:off x="6415888" y="5052060"/>
            <a:ext cx="394700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Reminders &amp; Notifications</a:t>
            </a:r>
            <a:endParaRPr lang="en-US" sz="1250" dirty="0"/>
          </a:p>
        </p:txBody>
      </p:sp>
      <p:sp>
        <p:nvSpPr>
          <p:cNvPr id="46" name="Text 44"/>
          <p:cNvSpPr/>
          <p:nvPr/>
        </p:nvSpPr>
        <p:spPr>
          <a:xfrm>
            <a:off x="10362895" y="5052060"/>
            <a:ext cx="1188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80%</a:t>
            </a:r>
            <a:endParaRPr lang="en-US" sz="1800" dirty="0"/>
          </a:p>
        </p:txBody>
      </p:sp>
      <p:sp>
        <p:nvSpPr>
          <p:cNvPr id="47" name="Shape 45"/>
          <p:cNvSpPr/>
          <p:nvPr/>
        </p:nvSpPr>
        <p:spPr>
          <a:xfrm>
            <a:off x="6415888" y="5490972"/>
            <a:ext cx="513572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48" name="Shape 46"/>
          <p:cNvSpPr/>
          <p:nvPr/>
        </p:nvSpPr>
        <p:spPr>
          <a:xfrm>
            <a:off x="6415888" y="5490972"/>
            <a:ext cx="4108582" cy="45720"/>
          </a:xfrm>
          <a:prstGeom prst="rect">
            <a:avLst/>
          </a:prstGeom>
          <a:solidFill>
            <a:srgbClr val="8DB39A"/>
          </a:solidFill>
          <a:ln/>
        </p:spPr>
      </p:sp>
      <p:sp>
        <p:nvSpPr>
          <p:cNvPr id="49" name="Text 47"/>
          <p:cNvSpPr/>
          <p:nvPr/>
        </p:nvSpPr>
        <p:spPr>
          <a:xfrm>
            <a:off x="6415888" y="5879592"/>
            <a:ext cx="51357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A4A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Reminders are in final review; 4 of 5 parts verified.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73952"/>
            <a:ext cx="10908792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384048"/>
            <a:ext cx="10908792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12064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Patient App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768096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ClinicBook: What Was Done on Each Task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40080" y="1499616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1783080"/>
            <a:ext cx="3453384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1984248"/>
            <a:ext cx="2996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8DB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l" indent="0" marL="0">
              <a:buNone/>
            </a:pPr>
            <a:r>
              <a:rPr lang="en-US" sz="1100" b="1" dirty="0">
                <a:solidFill>
                  <a:srgbClr val="3F6A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progress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68680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P3 · Booking Calendar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68680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68680" y="2871597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pick a doctor, a day and a time slot in one screen. Free slots update as other patients book, so nobody is offered a time that is already taken.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" y="380123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68680" y="4130421"/>
            <a:ext cx="118872" cy="118872"/>
          </a:xfrm>
          <a:prstGeom prst="ellipse">
            <a:avLst/>
          </a:prstGeom>
          <a:solidFill>
            <a:srgbClr val="1F5C3A"/>
          </a:solidFill>
          <a:ln/>
        </p:spPr>
      </p:sp>
      <p:sp>
        <p:nvSpPr>
          <p:cNvPr id="16" name="Text 14"/>
          <p:cNvSpPr/>
          <p:nvPr/>
        </p:nvSpPr>
        <p:spPr>
          <a:xfrm>
            <a:off x="1115568" y="407555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and day picker built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68680" y="4352925"/>
            <a:ext cx="118872" cy="118872"/>
          </a:xfrm>
          <a:prstGeom prst="ellipse">
            <a:avLst/>
          </a:prstGeom>
          <a:solidFill>
            <a:srgbClr val="1F5C3A"/>
          </a:solidFill>
          <a:ln/>
        </p:spPr>
      </p:sp>
      <p:sp>
        <p:nvSpPr>
          <p:cNvPr id="18" name="Text 16"/>
          <p:cNvSpPr/>
          <p:nvPr/>
        </p:nvSpPr>
        <p:spPr>
          <a:xfrm>
            <a:off x="1115568" y="429806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 slots shown live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68680" y="4575429"/>
            <a:ext cx="118872" cy="118872"/>
          </a:xfrm>
          <a:prstGeom prst="ellipse">
            <a:avLst/>
          </a:prstGeom>
          <a:ln w="19050">
            <a:solidFill>
              <a:srgbClr val="1F5C3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15568" y="452056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confirmation screen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68680" y="4797933"/>
            <a:ext cx="118872" cy="118872"/>
          </a:xfrm>
          <a:prstGeom prst="ellipse">
            <a:avLst/>
          </a:prstGeom>
          <a:ln w="19050">
            <a:solidFill>
              <a:srgbClr val="8C8C8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15568" y="4743069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Rescheduling an existing booking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68680" y="5020437"/>
            <a:ext cx="118872" cy="118872"/>
          </a:xfrm>
          <a:prstGeom prst="ellipse">
            <a:avLst/>
          </a:prstGeom>
          <a:ln w="19050">
            <a:solidFill>
              <a:srgbClr val="8C8C8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115568" y="4965573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Cancellation with clinic notice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230624" y="1783080"/>
            <a:ext cx="0" cy="3694938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367784" y="1783080"/>
            <a:ext cx="3453384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96384" y="1984248"/>
            <a:ext cx="2996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l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96384" y="2313432"/>
            <a:ext cx="29961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P2 · Clinic Search and Maps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596384" y="283540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4596384" y="3109722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find nearby clinics by name, specialty or distance and open directions in their maps app. Reviewed and approved this week.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596384" y="403936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96384" y="4368546"/>
            <a:ext cx="118872" cy="118872"/>
          </a:xfrm>
          <a:prstGeom prst="ellipse">
            <a:avLst/>
          </a:prstGeom>
          <a:solidFill>
            <a:srgbClr val="1F5C3A"/>
          </a:solidFill>
          <a:ln/>
        </p:spPr>
      </p:sp>
      <p:sp>
        <p:nvSpPr>
          <p:cNvPr id="33" name="Text 31"/>
          <p:cNvSpPr/>
          <p:nvPr/>
        </p:nvSpPr>
        <p:spPr>
          <a:xfrm>
            <a:off x="4843272" y="4313682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name and specialty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96384" y="4591050"/>
            <a:ext cx="118872" cy="118872"/>
          </a:xfrm>
          <a:prstGeom prst="ellipse">
            <a:avLst/>
          </a:prstGeom>
          <a:solidFill>
            <a:srgbClr val="1F5C3A"/>
          </a:solidFill>
          <a:ln/>
        </p:spPr>
      </p:sp>
      <p:sp>
        <p:nvSpPr>
          <p:cNvPr id="35" name="Text 33"/>
          <p:cNvSpPr/>
          <p:nvPr/>
        </p:nvSpPr>
        <p:spPr>
          <a:xfrm>
            <a:off x="4843272" y="4536186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 sorting from the patient's location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596384" y="4813554"/>
            <a:ext cx="118872" cy="118872"/>
          </a:xfrm>
          <a:prstGeom prst="ellipse">
            <a:avLst/>
          </a:prstGeom>
          <a:solidFill>
            <a:srgbClr val="1F5C3A"/>
          </a:solidFill>
          <a:ln/>
        </p:spPr>
      </p:sp>
      <p:sp>
        <p:nvSpPr>
          <p:cNvPr id="37" name="Text 35"/>
          <p:cNvSpPr/>
          <p:nvPr/>
        </p:nvSpPr>
        <p:spPr>
          <a:xfrm>
            <a:off x="4843272" y="4758690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Directions open in the maps app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4596384" y="5036058"/>
            <a:ext cx="118872" cy="118872"/>
          </a:xfrm>
          <a:prstGeom prst="ellipse">
            <a:avLst/>
          </a:prstGeom>
          <a:solidFill>
            <a:srgbClr val="1F5C3A"/>
          </a:solidFill>
          <a:ln/>
        </p:spPr>
      </p:sp>
      <p:sp>
        <p:nvSpPr>
          <p:cNvPr id="39" name="Text 37"/>
          <p:cNvSpPr/>
          <p:nvPr/>
        </p:nvSpPr>
        <p:spPr>
          <a:xfrm>
            <a:off x="4843272" y="4981194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offline for recent searches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7958328" y="1783080"/>
            <a:ext cx="0" cy="3694938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8095488" y="1783080"/>
            <a:ext cx="3453384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324088" y="1984248"/>
            <a:ext cx="2996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l" indent="0" marL="0">
              <a:buNone/>
            </a:pPr>
            <a:r>
              <a:rPr lang="en-US" sz="1100" b="1" dirty="0">
                <a:solidFill>
                  <a:srgbClr val="7777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started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8324088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P4 · Payments and Receipts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8324088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8324088" y="2871597"/>
            <a:ext cx="29961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pay the booking deposit in the app and get a receipt by email. Starts after the booking calendar is approved.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8324088" y="360311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8324088" y="3932301"/>
            <a:ext cx="118872" cy="118872"/>
          </a:xfrm>
          <a:prstGeom prst="ellipse">
            <a:avLst/>
          </a:prstGeom>
          <a:ln w="19050">
            <a:solidFill>
              <a:srgbClr val="8C8C86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570976" y="387743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a payment method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8324088" y="4154805"/>
            <a:ext cx="118872" cy="118872"/>
          </a:xfrm>
          <a:prstGeom prst="ellipse">
            <a:avLst/>
          </a:prstGeom>
          <a:ln w="19050">
            <a:solidFill>
              <a:srgbClr val="8C8C86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8570976" y="409994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the booking deposit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8324088" y="4377309"/>
            <a:ext cx="118872" cy="118872"/>
          </a:xfrm>
          <a:prstGeom prst="ellipse">
            <a:avLst/>
          </a:prstGeom>
          <a:ln w="19050">
            <a:solidFill>
              <a:srgbClr val="8C8C86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8570976" y="432244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Receipt sent by email</a:t>
            </a:r>
            <a:endParaRPr lang="en-US" sz="1100" dirty="0"/>
          </a:p>
        </p:txBody>
      </p:sp>
      <p:sp>
        <p:nvSpPr>
          <p:cNvPr id="53" name="Text 51"/>
          <p:cNvSpPr/>
          <p:nvPr/>
        </p:nvSpPr>
        <p:spPr>
          <a:xfrm>
            <a:off x="640080" y="5615178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as of this week's review; detail comes from the task tracker and the lead's code reviews.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73952"/>
            <a:ext cx="10908792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384048"/>
            <a:ext cx="10908792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12064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· Code Review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768096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 Check: Issues Caught Before Release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40080" y="1499616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1783080"/>
            <a:ext cx="10911535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892808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1F5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2148840" y="1892808"/>
            <a:ext cx="18236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 reviewed this week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01058" y="1965960"/>
            <a:ext cx="0" cy="73152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29658" y="1892808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5938418" y="1892808"/>
            <a:ext cx="18236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 for release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990637" y="1965960"/>
            <a:ext cx="0" cy="73152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19237" y="1892808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212</a:t>
            </a:r>
            <a:endParaRPr lang="en-US" sz="4800" dirty="0"/>
          </a:p>
        </p:txBody>
      </p:sp>
      <p:sp>
        <p:nvSpPr>
          <p:cNvPr id="17" name="Text 15"/>
          <p:cNvSpPr/>
          <p:nvPr/>
        </p:nvSpPr>
        <p:spPr>
          <a:xfrm>
            <a:off x="9727997" y="1892808"/>
            <a:ext cx="18236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tests passing (100%)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40080" y="3017520"/>
            <a:ext cx="10911535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127248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8C8C8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417320" y="3145536"/>
            <a:ext cx="780257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Appointment Reminders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9265615" y="3136392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r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417320" y="3419856"/>
            <a:ext cx="7802575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Clinics can send SMS and email reminders 24 hours and 2 hours before each appointment.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1417320" y="3962400"/>
            <a:ext cx="10134295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" y="4072128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8C8C8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417320" y="4090416"/>
            <a:ext cx="780257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Reliability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9265615" y="4081272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DB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r" indent="0" marL="0">
              <a:buNone/>
            </a:pPr>
            <a:r>
              <a:rPr lang="en-US" sz="1100" b="1" dirty="0">
                <a:solidFill>
                  <a:srgbClr val="3F6A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BEFORE RELEASE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417320" y="4364736"/>
            <a:ext cx="7802575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patient could receive the same reminder twice if sending is retried. Small fix identified.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1417320" y="4907280"/>
            <a:ext cx="10134295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0080" y="5017008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8C8C8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1417320" y="5035296"/>
            <a:ext cx="780257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265615" y="5026152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algn="r"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417320" y="5309616"/>
            <a:ext cx="7802575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phone numbers are hidden in system logs and only visible to clinic staff.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640080" y="5916168"/>
            <a:ext cx="109115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C8C8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Source: lead's code reviews this week.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73952"/>
            <a:ext cx="10908792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384048"/>
            <a:ext cx="10908792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12064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 Attention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768096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Blockers &amp; Decisions Needed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40080" y="1499616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95848" y="1783080"/>
            <a:ext cx="0" cy="448056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1783080"/>
            <a:ext cx="5090008" cy="0"/>
          </a:xfrm>
          <a:prstGeom prst="line">
            <a:avLst/>
          </a:prstGeom>
          <a:noFill/>
          <a:ln w="38100">
            <a:solidFill>
              <a:srgbClr val="A4471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1929384"/>
            <a:ext cx="50900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A44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Blockers &amp; Risks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237744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A447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371600" y="2377440"/>
            <a:ext cx="435848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Reminders release waiting on one fix</a:t>
            </a:r>
            <a:endParaRPr lang="en-US" sz="1500" dirty="0"/>
          </a:p>
          <a:p>
            <a:pPr indent="0" marL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Duplicate reminders must be prevented before release. Fix is small and already tested.</a:t>
            </a:r>
            <a:endParaRPr lang="en-US" sz="1500" dirty="0"/>
          </a:p>
          <a:p>
            <a:pPr indent="0" marL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100" i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Nina Rao @Nina · Expected: next week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461608" y="1783080"/>
            <a:ext cx="5090008" cy="0"/>
          </a:xfrm>
          <a:prstGeom prst="line">
            <a:avLst/>
          </a:prstGeom>
          <a:noFill/>
          <a:ln w="38100">
            <a:solidFill>
              <a:srgbClr val="1A1A1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61608" y="1929384"/>
            <a:ext cx="50900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 Needed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61608" y="237744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F5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7193128" y="2377440"/>
            <a:ext cx="435848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 patients turn off SMS reminders and keep email only?</a:t>
            </a:r>
            <a:endParaRPr lang="en-US" sz="1500" dirty="0"/>
          </a:p>
          <a:p>
            <a:pPr indent="0" marL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2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every patient with a phone number receives SMS reminders; some clinics report complaints.</a:t>
            </a:r>
            <a:endParaRPr lang="en-US" sz="1500" dirty="0"/>
          </a:p>
          <a:p>
            <a:pPr indent="0" marL="0">
              <a:lnSpc>
                <a:spcPct val="115000"/>
              </a:lnSpc>
              <a:spcAft>
                <a:spcPts val="400"/>
              </a:spcAft>
              <a:buNone/>
            </a:pPr>
            <a:r>
              <a:rPr lang="en-US" sz="1100" i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Options: allow opt-out · clinic decides per patient · keep as today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73952"/>
            <a:ext cx="10908792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384048"/>
            <a:ext cx="10908792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12064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· Task Tracker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768096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Developer Task Track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40080" y="1499616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1783080"/>
            <a:ext cx="3332378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874520"/>
            <a:ext cx="33323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Leo Park @Leo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0080" y="2286000"/>
            <a:ext cx="33323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Patient App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2606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1207008" y="2761488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965960" y="2606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2532888" y="2761488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058058" y="26060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60%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640080" y="3246120"/>
            <a:ext cx="333237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18" name="Shape 16"/>
          <p:cNvSpPr/>
          <p:nvPr/>
        </p:nvSpPr>
        <p:spPr>
          <a:xfrm>
            <a:off x="640080" y="3246120"/>
            <a:ext cx="1999427" cy="45720"/>
          </a:xfrm>
          <a:prstGeom prst="rect">
            <a:avLst/>
          </a:prstGeom>
          <a:solidFill>
            <a:srgbClr val="8DB39A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383280"/>
            <a:ext cx="333237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i="1" dirty="0">
                <a:solidFill>
                  <a:srgbClr val="4A4A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Sign-in and clinic search done; booking calendar in progress.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" y="4023360"/>
            <a:ext cx="3332378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4142232"/>
            <a:ext cx="333237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Accounts &amp; Sign-in (3/3)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0080" y="4581144"/>
            <a:ext cx="333237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Clinic Search &amp; Maps (5/5)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40080" y="5020056"/>
            <a:ext cx="333237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8DB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Booking Calendar (2/5)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40080" y="5458968"/>
            <a:ext cx="333237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100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Payments &amp; Receipts (0/4)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201058" y="1920240"/>
            <a:ext cx="0" cy="397764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429658" y="1783080"/>
            <a:ext cx="3332378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429658" y="1874520"/>
            <a:ext cx="33323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Nina Rao @Nina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4429658" y="2286000"/>
            <a:ext cx="33323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Clinic Dashboard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429658" y="2606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200" dirty="0"/>
          </a:p>
        </p:txBody>
      </p:sp>
      <p:sp>
        <p:nvSpPr>
          <p:cNvPr id="30" name="Text 28"/>
          <p:cNvSpPr/>
          <p:nvPr/>
        </p:nvSpPr>
        <p:spPr>
          <a:xfrm>
            <a:off x="4996586" y="2761488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755538" y="2606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200" dirty="0"/>
          </a:p>
        </p:txBody>
      </p:sp>
      <p:sp>
        <p:nvSpPr>
          <p:cNvPr id="32" name="Text 30"/>
          <p:cNvSpPr/>
          <p:nvPr/>
        </p:nvSpPr>
        <p:spPr>
          <a:xfrm>
            <a:off x="6322466" y="2761488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847637" y="26060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4429658" y="3246120"/>
            <a:ext cx="333237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35" name="Shape 33"/>
          <p:cNvSpPr/>
          <p:nvPr/>
        </p:nvSpPr>
        <p:spPr>
          <a:xfrm>
            <a:off x="4429658" y="3246120"/>
            <a:ext cx="2332665" cy="45720"/>
          </a:xfrm>
          <a:prstGeom prst="rect">
            <a:avLst/>
          </a:prstGeom>
          <a:solidFill>
            <a:srgbClr val="8DB39A"/>
          </a:solidFill>
          <a:ln/>
        </p:spPr>
      </p:sp>
      <p:sp>
        <p:nvSpPr>
          <p:cNvPr id="36" name="Text 34"/>
          <p:cNvSpPr/>
          <p:nvPr/>
        </p:nvSpPr>
        <p:spPr>
          <a:xfrm>
            <a:off x="4429658" y="3383280"/>
            <a:ext cx="333237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i="1" dirty="0">
                <a:solidFill>
                  <a:srgbClr val="4A4A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Onboarding and schedules done; reminders in final review.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4429658" y="4023360"/>
            <a:ext cx="3332378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429658" y="4142232"/>
            <a:ext cx="333237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Clinic Onboarding (3/3)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4429658" y="4581144"/>
            <a:ext cx="333237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Doctor Schedules (5/5)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429658" y="5020056"/>
            <a:ext cx="333237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8DB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Reminders, in review (5/5)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4429658" y="5458968"/>
            <a:ext cx="333237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100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Reports &amp; Exports (0/3)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7990637" y="1920240"/>
            <a:ext cx="0" cy="397764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219237" y="1783080"/>
            <a:ext cx="3332378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219237" y="1874520"/>
            <a:ext cx="33323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Maya Lin @Maya</a:t>
            </a:r>
            <a:endParaRPr lang="en-US" sz="1800" dirty="0"/>
          </a:p>
        </p:txBody>
      </p:sp>
      <p:sp>
        <p:nvSpPr>
          <p:cNvPr id="45" name="Text 43"/>
          <p:cNvSpPr/>
          <p:nvPr/>
        </p:nvSpPr>
        <p:spPr>
          <a:xfrm>
            <a:off x="8219237" y="2286000"/>
            <a:ext cx="333237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PulseBoard · Analytics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8219237" y="2606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3200" dirty="0"/>
          </a:p>
        </p:txBody>
      </p:sp>
      <p:sp>
        <p:nvSpPr>
          <p:cNvPr id="47" name="Text 45"/>
          <p:cNvSpPr/>
          <p:nvPr/>
        </p:nvSpPr>
        <p:spPr>
          <a:xfrm>
            <a:off x="8786165" y="2761488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9545117" y="2606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200" dirty="0"/>
          </a:p>
        </p:txBody>
      </p:sp>
      <p:sp>
        <p:nvSpPr>
          <p:cNvPr id="49" name="Text 47"/>
          <p:cNvSpPr/>
          <p:nvPr/>
        </p:nvSpPr>
        <p:spPr>
          <a:xfrm>
            <a:off x="10112045" y="2761488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1100" dirty="0"/>
          </a:p>
        </p:txBody>
      </p:sp>
      <p:sp>
        <p:nvSpPr>
          <p:cNvPr id="50" name="Text 48"/>
          <p:cNvSpPr/>
          <p:nvPr/>
        </p:nvSpPr>
        <p:spPr>
          <a:xfrm>
            <a:off x="10637215" y="260604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75%</a:t>
            </a:r>
            <a:endParaRPr lang="en-US" sz="2000" dirty="0"/>
          </a:p>
        </p:txBody>
      </p:sp>
      <p:sp>
        <p:nvSpPr>
          <p:cNvPr id="51" name="Shape 49"/>
          <p:cNvSpPr/>
          <p:nvPr/>
        </p:nvSpPr>
        <p:spPr>
          <a:xfrm>
            <a:off x="8219237" y="3246120"/>
            <a:ext cx="3332378" cy="45720"/>
          </a:xfrm>
          <a:prstGeom prst="rect">
            <a:avLst/>
          </a:prstGeom>
          <a:solidFill>
            <a:srgbClr val="ECECE8"/>
          </a:solidFill>
          <a:ln/>
        </p:spPr>
      </p:sp>
      <p:sp>
        <p:nvSpPr>
          <p:cNvPr id="52" name="Shape 50"/>
          <p:cNvSpPr/>
          <p:nvPr/>
        </p:nvSpPr>
        <p:spPr>
          <a:xfrm>
            <a:off x="8219237" y="3246120"/>
            <a:ext cx="2499284" cy="45720"/>
          </a:xfrm>
          <a:prstGeom prst="rect">
            <a:avLst/>
          </a:prstGeom>
          <a:solidFill>
            <a:srgbClr val="8DB39A"/>
          </a:solidFill>
          <a:ln/>
        </p:spPr>
      </p:sp>
      <p:sp>
        <p:nvSpPr>
          <p:cNvPr id="53" name="Text 51"/>
          <p:cNvSpPr/>
          <p:nvPr/>
        </p:nvSpPr>
        <p:spPr>
          <a:xfrm>
            <a:off x="8219237" y="3383280"/>
            <a:ext cx="333237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i="1" dirty="0">
                <a:solidFill>
                  <a:srgbClr val="4A4A4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transfer done; usage tracking rolling out.</a:t>
            </a:r>
            <a:endParaRPr lang="en-US" sz="1150" dirty="0"/>
          </a:p>
        </p:txBody>
      </p:sp>
      <p:sp>
        <p:nvSpPr>
          <p:cNvPr id="54" name="Shape 52"/>
          <p:cNvSpPr/>
          <p:nvPr/>
        </p:nvSpPr>
        <p:spPr>
          <a:xfrm>
            <a:off x="8219237" y="4023360"/>
            <a:ext cx="3332378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8219237" y="4142232"/>
            <a:ext cx="333237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to new system</a:t>
            </a:r>
            <a:endParaRPr lang="en-US" sz="1100" dirty="0"/>
          </a:p>
        </p:txBody>
      </p:sp>
      <p:sp>
        <p:nvSpPr>
          <p:cNvPr id="56" name="Text 54"/>
          <p:cNvSpPr/>
          <p:nvPr/>
        </p:nvSpPr>
        <p:spPr>
          <a:xfrm>
            <a:off x="8219237" y="4581144"/>
            <a:ext cx="333237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plan agreed</a:t>
            </a:r>
            <a:endParaRPr lang="en-US" sz="1100" dirty="0"/>
          </a:p>
        </p:txBody>
      </p:sp>
      <p:sp>
        <p:nvSpPr>
          <p:cNvPr id="57" name="Text 55"/>
          <p:cNvSpPr/>
          <p:nvPr/>
        </p:nvSpPr>
        <p:spPr>
          <a:xfrm>
            <a:off x="8219237" y="5020056"/>
            <a:ext cx="333237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8DB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Usage tracking rollout</a:t>
            </a:r>
            <a:endParaRPr lang="en-US" sz="1100" dirty="0"/>
          </a:p>
        </p:txBody>
      </p:sp>
      <p:sp>
        <p:nvSpPr>
          <p:cNvPr id="58" name="Text 56"/>
          <p:cNvSpPr/>
          <p:nvPr/>
        </p:nvSpPr>
        <p:spPr>
          <a:xfrm>
            <a:off x="8219237" y="5458968"/>
            <a:ext cx="333237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5C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■  </a:t>
            </a:r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reviews, 3 features</a:t>
            </a:r>
            <a:endParaRPr lang="en-US" sz="1100" dirty="0"/>
          </a:p>
        </p:txBody>
      </p:sp>
      <p:sp>
        <p:nvSpPr>
          <p:cNvPr id="59" name="Text 57"/>
          <p:cNvSpPr/>
          <p:nvPr/>
        </p:nvSpPr>
        <p:spPr>
          <a:xfrm>
            <a:off x="640080" y="598932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C8C8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Done/Open = planned tasks this week; work in review stays open until approved.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73952"/>
            <a:ext cx="10908792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384048"/>
            <a:ext cx="10908792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12064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 Activity · GitHub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768096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Delivery Activity This Week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40080" y="1499616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" y="1783080"/>
            <a:ext cx="2743200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1874520"/>
            <a:ext cx="2743200" cy="82143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dirty="0">
                <a:solidFill>
                  <a:srgbClr val="1F5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640080" y="2725826"/>
            <a:ext cx="2743200" cy="522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 approved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0080" y="3276600"/>
            <a:ext cx="2743200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368040"/>
            <a:ext cx="2743200" cy="82143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640080" y="4219346"/>
            <a:ext cx="2743200" cy="522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final review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4770120"/>
            <a:ext cx="2743200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4861560"/>
            <a:ext cx="2743200" cy="82143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4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640080" y="5712866"/>
            <a:ext cx="2743200" cy="522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A4A4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reviews completed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657600" y="1783080"/>
            <a:ext cx="0" cy="448056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931920" y="1783080"/>
            <a:ext cx="7619695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graphicFrame>
        <p:nvGraphicFramePr>
          <p:cNvPr id="20" name="Chart 0" descr=""/>
          <p:cNvGraphicFramePr/>
          <p:nvPr/>
        </p:nvGraphicFramePr>
        <p:xfrm>
          <a:off x="3840480" y="1920240"/>
          <a:ext cx="7711135" cy="3977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1" name="Text 18"/>
          <p:cNvSpPr/>
          <p:nvPr/>
        </p:nvSpPr>
        <p:spPr>
          <a:xfrm>
            <a:off x="3931920" y="5916168"/>
            <a:ext cx="761969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C8C8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Source: GitHub activity this week.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73952"/>
            <a:ext cx="10908792" cy="0"/>
          </a:xfrm>
          <a:prstGeom prst="line">
            <a:avLst/>
          </a:prstGeom>
          <a:noFill/>
          <a:ln w="9525">
            <a:solidFill>
              <a:srgbClr val="D6D6D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6547104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0634472" y="6547104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384048"/>
            <a:ext cx="10908792" cy="0"/>
          </a:xfrm>
          <a:prstGeom prst="line">
            <a:avLst/>
          </a:prstGeom>
          <a:noFill/>
          <a:ln w="25400">
            <a:solidFill>
              <a:srgbClr val="1A1A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512064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Looking Ahead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40080" y="768096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Week's Plan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640080" y="1499616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783080"/>
          <a:ext cx="10911535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1920240"/>
                <a:gridCol w="4690872"/>
                <a:gridCol w="155448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8C8C8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Project / track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8C8C8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Owner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8C8C8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Next focus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8C8C8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Current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1A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ClinicBook · Patient App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4A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Leo Park @Leo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4A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Finish the booking calendar, then start payments and receipts.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F6A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■  P3 · 40%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ClinicBook · Clinic Dashboard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4A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Nina Rao @Nina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4A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Apply the duplicate-reminder fix and release reminders; start reports and exports.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F6A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■  P4 · 80%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PulseBoard · Usage Tracking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4A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Maya Lin @Maya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4A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Finish adding usage tracking to the web app, then open the first dashboard to managers.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3F6A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■  IN PROGRESS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App Store Release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4A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Maya Lin @Maya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A4A4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Invite the first 20 clinic staff to TestFlight.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77776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■  NOT STARTED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0" marR="109728" marT="73152" marB="7315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6D6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66928"/>
            <a:ext cx="10908792" cy="0"/>
          </a:xfrm>
          <a:prstGeom prst="line">
            <a:avLst/>
          </a:prstGeom>
          <a:noFill/>
          <a:ln w="38100">
            <a:solidFill>
              <a:srgbClr val="1A1A1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658368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pic>
        <p:nvPicPr>
          <p:cNvPr id="4" name="Image 0" descr="/var/folders/lw/rmylcyvd5rjfxk9g1z9rrm8w0000gq/T/showship-deck-hPCAky/logo_trimm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960120"/>
            <a:ext cx="473847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45920" y="96012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26060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5600" dirty="0"/>
          </a:p>
        </p:txBody>
      </p:sp>
      <p:sp>
        <p:nvSpPr>
          <p:cNvPr id="7" name="Text 4"/>
          <p:cNvSpPr/>
          <p:nvPr/>
        </p:nvSpPr>
        <p:spPr>
          <a:xfrm>
            <a:off x="640080" y="370332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1F5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 &amp; discussion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640080" y="5532120"/>
            <a:ext cx="10908792" cy="0"/>
          </a:xfrm>
          <a:prstGeom prst="line">
            <a:avLst/>
          </a:prstGeom>
          <a:noFill/>
          <a:ln w="9525">
            <a:solidFill>
              <a:srgbClr val="1A1A1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5687568"/>
            <a:ext cx="4114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40080" y="594360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Maya Lin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7434072" y="5687568"/>
            <a:ext cx="4114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8C8C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062472" y="594360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October 9, 2026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2026-10-11T17:06:02Z</dcterms:created>
  <dcterms:modified xsi:type="dcterms:W3CDTF">2026-10-11T17:06:02Z</dcterms:modified>
</cp:coreProperties>
</file>